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312" r:id="rId3"/>
    <p:sldId id="346" r:id="rId4"/>
    <p:sldId id="355" r:id="rId5"/>
    <p:sldId id="344" r:id="rId6"/>
    <p:sldId id="354" r:id="rId7"/>
    <p:sldId id="325" r:id="rId8"/>
    <p:sldId id="327" r:id="rId9"/>
    <p:sldId id="348" r:id="rId10"/>
    <p:sldId id="353" r:id="rId11"/>
    <p:sldId id="338" r:id="rId12"/>
    <p:sldId id="258" r:id="rId13"/>
    <p:sldId id="259" r:id="rId14"/>
    <p:sldId id="356" r:id="rId15"/>
    <p:sldId id="362" r:id="rId16"/>
    <p:sldId id="361" r:id="rId17"/>
    <p:sldId id="360" r:id="rId18"/>
    <p:sldId id="359" r:id="rId19"/>
    <p:sldId id="357" r:id="rId20"/>
    <p:sldId id="35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DEA"/>
    <a:srgbClr val="009B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49" autoAdjust="0"/>
    <p:restoredTop sz="93516" autoAdjust="0"/>
  </p:normalViewPr>
  <p:slideViewPr>
    <p:cSldViewPr snapToGrid="0">
      <p:cViewPr varScale="1">
        <p:scale>
          <a:sx n="70" d="100"/>
          <a:sy n="70" d="100"/>
        </p:scale>
        <p:origin x="72" y="630"/>
      </p:cViewPr>
      <p:guideLst/>
    </p:cSldViewPr>
  </p:slideViewPr>
  <p:outlineViewPr>
    <p:cViewPr>
      <p:scale>
        <a:sx n="33" d="100"/>
        <a:sy n="33" d="100"/>
      </p:scale>
      <p:origin x="0" y="-13113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5" d="100"/>
        <a:sy n="95" d="100"/>
      </p:scale>
      <p:origin x="0" y="-3438"/>
    </p:cViewPr>
  </p:sorterViewPr>
  <p:notesViewPr>
    <p:cSldViewPr snapToGrid="0">
      <p:cViewPr varScale="1">
        <p:scale>
          <a:sx n="63" d="100"/>
          <a:sy n="63" d="100"/>
        </p:scale>
        <p:origin x="1623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BB2A55-6EC3-4A86-8BAE-60DD07C02E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767A30-F484-40E9-8513-396D4F1A00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987E0-3AFD-4497-BB3F-05EE07AAB57C}" type="datetimeFigureOut">
              <a:rPr lang="en-CA" smtClean="0"/>
              <a:t>2023-08-16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3B06B-B282-4A3D-950C-712DC821D6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EC2622-B0E4-4C7F-B70A-A49BA6782D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68FFB-A3F4-45D8-A416-C7EC9FBBF3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0934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4B63C-6B74-4BB1-9E02-6CC7FC356844}" type="datetimeFigureOut">
              <a:rPr lang="en-CA" smtClean="0"/>
              <a:t>2023-08-16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7F4BC-DD15-485D-9960-17DB2F3BC5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3039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ramsuccess.wordpress.com/2013/08/01/conflict-resolution-in-project-management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iverhouseepress.com/choosing-conflict-style" TargetMode="External"/><Relationship Id="rId4" Type="http://schemas.openxmlformats.org/officeDocument/2006/relationships/hyperlink" Target="https://www.astridbaumgardner.com/blog-and-resources/articles/conflict-management-styles-the-start-of-effective-conflict-management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ramsuccess.wordpress.com/2013/08/01/conflict-resolution-in-project-management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iverhouseepress.com/choosing-conflict-style" TargetMode="External"/><Relationship Id="rId4" Type="http://schemas.openxmlformats.org/officeDocument/2006/relationships/hyperlink" Target="https://www.astridbaumgardner.com/blog-and-resources/articles/conflict-management-styles-the-start-of-effective-conflict-management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ramsuccess.wordpress.com/2013/08/01/conflict-resolution-in-project-management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iverhouseepress.com/choosing-conflict-style" TargetMode="External"/><Relationship Id="rId4" Type="http://schemas.openxmlformats.org/officeDocument/2006/relationships/hyperlink" Target="https://www.astridbaumgardner.com/blog-and-resources/articles/conflict-management-styles-the-start-of-effective-conflict-management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ramsuccess.wordpress.com/2013/08/01/conflict-resolution-in-project-management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iverhouseepress.com/choosing-conflict-style" TargetMode="External"/><Relationship Id="rId4" Type="http://schemas.openxmlformats.org/officeDocument/2006/relationships/hyperlink" Target="https://www.astridbaumgardner.com/blog-and-resources/articles/conflict-management-styles-the-start-of-effective-conflict-management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ramsuccess.wordpress.com/2013/08/01/conflict-resolution-in-project-management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iverhouseepress.com/choosing-conflict-style" TargetMode="External"/><Relationship Id="rId4" Type="http://schemas.openxmlformats.org/officeDocument/2006/relationships/hyperlink" Target="https://www.astridbaumgardner.com/blog-and-resources/articles/conflict-management-styles-the-start-of-effective-conflict-management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ramsuccess.wordpress.com/2013/08/01/conflict-resolution-in-project-management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iverhouseepress.com/choosing-conflict-style" TargetMode="External"/><Relationship Id="rId4" Type="http://schemas.openxmlformats.org/officeDocument/2006/relationships/hyperlink" Target="https://www.astridbaumgardner.com/blog-and-resources/articles/conflict-management-styles-the-start-of-effective-conflict-management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ASrBGtcrdU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of material for slides: Arora and </a:t>
            </a:r>
            <a:r>
              <a:rPr lang="en-US" dirty="0" err="1"/>
              <a:t>Baronikian</a:t>
            </a:r>
            <a:r>
              <a:rPr lang="en-US" dirty="0"/>
              <a:t> text (unless noted otherwise)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CAB73-7126-48BD-BA45-5D2F1103CE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7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1: </a:t>
            </a:r>
            <a:r>
              <a:rPr lang="en-CA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https://programsuccess.wordpress.com/2013/08/01/conflict-resolution-in-project-management/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(August 1, </a:t>
            </a:r>
            <a:b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2013)</a:t>
            </a:r>
            <a:b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2: </a:t>
            </a:r>
            <a:r>
              <a:rPr lang="en-CA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https://www.astridbaumgardner.com/blog-and-resources/articles/conflict-management-styles-the-start-of-effective-conflict-management/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(September 23, 2012)</a:t>
            </a:r>
            <a:b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3: </a:t>
            </a:r>
            <a:r>
              <a:rPr lang="en-CA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https://www.riverhouseepress.com/choosing-conflict-style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(n.d.)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4673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1e</a:t>
            </a:r>
          </a:p>
          <a:p>
            <a:r>
              <a:rPr lang="en-CA" dirty="0"/>
              <a:t>2d</a:t>
            </a:r>
          </a:p>
          <a:p>
            <a:r>
              <a:rPr lang="en-CA" dirty="0"/>
              <a:t>3b</a:t>
            </a:r>
          </a:p>
          <a:p>
            <a:r>
              <a:rPr lang="en-CA" dirty="0"/>
              <a:t>4c</a:t>
            </a:r>
          </a:p>
          <a:p>
            <a:r>
              <a:rPr lang="en-CA" dirty="0"/>
              <a:t>5a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1CC725-14CC-4897-AFB5-4197F375124B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5209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1d</a:t>
            </a:r>
          </a:p>
          <a:p>
            <a:r>
              <a:rPr lang="en-CA" dirty="0"/>
              <a:t>2c</a:t>
            </a:r>
          </a:p>
          <a:p>
            <a:r>
              <a:rPr lang="en-CA" dirty="0"/>
              <a:t>3e</a:t>
            </a:r>
          </a:p>
          <a:p>
            <a:r>
              <a:rPr lang="en-CA" dirty="0"/>
              <a:t>4a</a:t>
            </a:r>
          </a:p>
          <a:p>
            <a:r>
              <a:rPr lang="en-CA" dirty="0"/>
              <a:t>5b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1CC725-14CC-4897-AFB5-4197F375124B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5049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1: </a:t>
            </a:r>
            <a:r>
              <a:rPr lang="en-CA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https://programsuccess.wordpress.com/2013/08/01/conflict-resolution-in-project-management/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(August 1, </a:t>
            </a:r>
            <a:b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2013)</a:t>
            </a:r>
            <a:b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2: </a:t>
            </a:r>
            <a:r>
              <a:rPr lang="en-CA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https://www.astridbaumgardner.com/blog-and-resources/articles/conflict-management-styles-the-start-of-effective-conflict-management/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(September 23, 2012)</a:t>
            </a:r>
            <a:b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3: </a:t>
            </a:r>
            <a:r>
              <a:rPr lang="en-CA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https://www.riverhouseepress.com/choosing-conflict-style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(n.d.)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Image: https://image.slidesharecdn.com/workplaceconflict-140118215446-phpapp02/95/tips-for-reducing-and-resolving-workplace-conflict-9-638.jpg?cb=1390085835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1099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1: </a:t>
            </a:r>
            <a:r>
              <a:rPr lang="en-CA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https://programsuccess.wordpress.com/2013/08/01/conflict-resolution-in-project-management/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(August 1, </a:t>
            </a:r>
            <a:b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2013)</a:t>
            </a:r>
            <a:b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2: </a:t>
            </a:r>
            <a:r>
              <a:rPr lang="en-CA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https://www.astridbaumgardner.com/blog-and-resources/articles/conflict-management-styles-the-start-of-effective-conflict-management/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(September 23, 2012)</a:t>
            </a:r>
            <a:b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3: </a:t>
            </a:r>
            <a:r>
              <a:rPr lang="en-CA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https://www.riverhouseepress.com/choosing-conflict-style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(n.d.)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Image: https://image.slidesharecdn.com/workplaceconflict-140118215446-phpapp02/95/tips-for-reducing-and-resolving-workplace-conflict-9-638.jpg?cb=1390085835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5393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1: </a:t>
            </a:r>
            <a:r>
              <a:rPr lang="en-CA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https://programsuccess.wordpress.com/2013/08/01/conflict-resolution-in-project-management/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(August 1, </a:t>
            </a:r>
            <a:b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2013)</a:t>
            </a:r>
            <a:b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2: </a:t>
            </a:r>
            <a:r>
              <a:rPr lang="en-CA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https://www.astridbaumgardner.com/blog-and-resources/articles/conflict-management-styles-the-start-of-effective-conflict-management/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(September 23, 2012)</a:t>
            </a:r>
            <a:b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3: </a:t>
            </a:r>
            <a:r>
              <a:rPr lang="en-CA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https://www.riverhouseepress.com/choosing-conflict-style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(n.d.)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Image: https://image.slidesharecdn.com/workplaceconflict-140118215446-phpapp02/95/tips-for-reducing-and-resolving-workplace-conflict-9-638.jpg?cb=1390085835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360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1: </a:t>
            </a:r>
            <a:r>
              <a:rPr lang="en-CA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https://programsuccess.wordpress.com/2013/08/01/conflict-resolution-in-project-management/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(August 1, </a:t>
            </a:r>
            <a:b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2013)</a:t>
            </a:r>
            <a:b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2: </a:t>
            </a:r>
            <a:r>
              <a:rPr lang="en-CA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https://www.astridbaumgardner.com/blog-and-resources/articles/conflict-management-styles-the-start-of-effective-conflict-management/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(September 23, 2012)</a:t>
            </a:r>
            <a:b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3: </a:t>
            </a:r>
            <a:r>
              <a:rPr lang="en-CA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https://www.riverhouseepress.com/choosing-conflict-style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(n.d.)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Image: https://image.slidesharecdn.com/workplaceconflict-140118215446-phpapp02/95/tips-for-reducing-and-resolving-workplace-conflict-9-638.jpg?cb=1390085835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6643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1: </a:t>
            </a:r>
            <a:r>
              <a:rPr lang="en-CA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https://programsuccess.wordpress.com/2013/08/01/conflict-resolution-in-project-management/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(August 1, </a:t>
            </a:r>
            <a:b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2013)</a:t>
            </a:r>
            <a:b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2: </a:t>
            </a:r>
            <a:r>
              <a:rPr lang="en-CA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https://www.astridbaumgardner.com/blog-and-resources/articles/conflict-management-styles-the-start-of-effective-conflict-management/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(September 23, 2012)</a:t>
            </a:r>
            <a:b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3: </a:t>
            </a:r>
            <a:r>
              <a:rPr lang="en-CA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https://www.riverhouseepress.com/choosing-conflict-style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(n.d.)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Image: https://image.slidesharecdn.com/workplaceconflict-140118215446-phpapp02/95/tips-for-reducing-and-resolving-workplace-conflict-9-638.jpg?cb=1390085835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657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good video: </a:t>
            </a:r>
            <a:r>
              <a:rPr lang="en-CA" dirty="0">
                <a:hlinkClick r:id="rId3"/>
              </a:rPr>
              <a:t>https://www.youtube.com/watch?v=PASrBGtcrdU</a:t>
            </a: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Image: https://solesisters1.files.wordpress.com/2015/04/de_bonos_thinking_hats_1024x1024.jpg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1369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Image: http://sites.psu.edu/leadership/wp-content/uploads/sites/8069/2014/07/Problem-2.jpg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Adapted from : projectbliss.net/difficult-team-member/ and hbr.org/2017/04/how-to-work-with-someone-who-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a-team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-player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2098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Source: Kerzner 12e, p. 158-159</a:t>
            </a:r>
          </a:p>
          <a:p>
            <a:r>
              <a:rPr lang="en-CA" dirty="0"/>
              <a:t>Image: http://www.magna-charta.org/resources/images/.-1/@@images/2b4e559e-3b84-4ed5-bea4-384122ad605a.jpeg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1278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Source: Kerzner 12e, p. 158-159</a:t>
            </a:r>
          </a:p>
          <a:p>
            <a:r>
              <a:rPr lang="en-CA" dirty="0"/>
              <a:t>Image source: http://buildicus.com/blog/img/uploads/2015/04/Depositphotos_9196540_m.jpg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8761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Source: Kerzner 12e p. 154-157</a:t>
            </a:r>
          </a:p>
          <a:p>
            <a:r>
              <a:rPr lang="en-CA" dirty="0"/>
              <a:t>http://421653755662496554.weebly.com/uploads/1/6/9/2/16925074/4451466_orig.jpg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2582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Source: Kerzner 12e p. 154-157</a:t>
            </a:r>
          </a:p>
          <a:p>
            <a:r>
              <a:rPr lang="en-CA" dirty="0"/>
              <a:t>http://421653755662496554.weebly.com/uploads/1/6/9/2/16925074/4451466_orig.jpg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8508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Source: Arora, M. &amp; </a:t>
            </a:r>
            <a:r>
              <a:rPr lang="en-CA" dirty="0" err="1"/>
              <a:t>Baronikian</a:t>
            </a:r>
            <a:r>
              <a:rPr lang="en-CA" dirty="0"/>
              <a:t>, J. (2013). </a:t>
            </a:r>
            <a:r>
              <a:rPr lang="en-CA" i="1" dirty="0"/>
              <a:t>Leadership in project management: Leading people and projects to success</a:t>
            </a:r>
            <a:r>
              <a:rPr lang="en-CA" i="0" dirty="0"/>
              <a:t> (2</a:t>
            </a:r>
            <a:r>
              <a:rPr lang="en-CA" i="0" baseline="30000" dirty="0"/>
              <a:t>nd</a:t>
            </a:r>
            <a:r>
              <a:rPr lang="en-CA" i="0" dirty="0"/>
              <a:t> ed.). Toronto: Leadership Publishing House. (pp. 226-230)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7786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Source: Arora, M. &amp; </a:t>
            </a:r>
            <a:r>
              <a:rPr lang="en-CA" dirty="0" err="1"/>
              <a:t>Baronikian</a:t>
            </a:r>
            <a:r>
              <a:rPr lang="en-CA" dirty="0"/>
              <a:t>, J. (2013). </a:t>
            </a:r>
            <a:r>
              <a:rPr lang="en-CA" i="1" dirty="0"/>
              <a:t>Leadership in project management: Leading people and projects to success</a:t>
            </a:r>
            <a:r>
              <a:rPr lang="en-CA" i="0" dirty="0"/>
              <a:t> (2</a:t>
            </a:r>
            <a:r>
              <a:rPr lang="en-CA" i="0" baseline="30000" dirty="0"/>
              <a:t>nd</a:t>
            </a:r>
            <a:r>
              <a:rPr lang="en-CA" i="0" dirty="0"/>
              <a:t> ed.). Toronto: Leadership Publishing House. (pp. 226-230)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8170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http://clubsolutionsmagazine.com/wp-content/uploads/2015/09/shutterstock_133999958-620x400.jpg</a:t>
            </a:r>
          </a:p>
          <a:p>
            <a:r>
              <a:rPr lang="en-CA" dirty="0"/>
              <a:t>Info source: Kerzner 12</a:t>
            </a:r>
            <a:r>
              <a:rPr lang="en-CA" baseline="30000" dirty="0"/>
              <a:t>th</a:t>
            </a:r>
            <a:r>
              <a:rPr lang="en-CA" dirty="0"/>
              <a:t> edition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8222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https://www.accountingweb.com/sites/default/files/styles/banner/public/happy_accountants_peopleimages.jpg?itok=OPF0NXAo</a:t>
            </a:r>
          </a:p>
          <a:p>
            <a:r>
              <a:rPr lang="en-CA" dirty="0"/>
              <a:t>Info Source: Kerzner 12e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3820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2043585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5280" b="1" spc="-27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2880" b="0">
                <a:solidFill>
                  <a:schemeClr val="tx1">
                    <a:lumMod val="85000"/>
                  </a:schemeClr>
                </a:solidFill>
                <a:latin typeface="+mj-lt"/>
              </a:defRPr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15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880">
                <a:solidFill>
                  <a:schemeClr val="tx1">
                    <a:lumMod val="85000"/>
                  </a:schemeClr>
                </a:solidFill>
              </a:defRPr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1" y="2057400"/>
            <a:ext cx="3652025" cy="3811588"/>
          </a:xfrm>
        </p:spPr>
        <p:txBody>
          <a:bodyPr/>
          <a:lstStyle>
            <a:lvl1pPr marL="0" indent="0">
              <a:buNone/>
              <a:defRPr sz="1440">
                <a:solidFill>
                  <a:schemeClr val="bg1"/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AFB9AF-E1F8-4413-8666-C9FEB862E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28ED03-3059-4044-9CB1-E7BAA3C1B41F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2AD3B01-8DBC-4A9E-B9C4-9ADC59F45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A6609B-1B03-4AEE-9EC0-19B2189BB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A955DC-78C5-4D29-85CC-D10B05507D3B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824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1" y="2057400"/>
            <a:ext cx="3652025" cy="3811588"/>
          </a:xfrm>
        </p:spPr>
        <p:txBody>
          <a:bodyPr/>
          <a:lstStyle>
            <a:lvl1pPr marL="0" indent="0">
              <a:buNone/>
              <a:defRPr sz="1440">
                <a:solidFill>
                  <a:schemeClr val="bg1"/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5F22DA-0F0F-453B-AD1A-6517C3D1B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A86ED-2F62-4E24-86C4-A71AA0386156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9D92DA2-51E1-4991-9026-55D5C65B7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DB2BB51-8AA5-4A75-AE81-71168FB5F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FF0791-E0E5-4413-8715-5B38EA031DF0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710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3534344"/>
          </a:xfrm>
        </p:spPr>
        <p:txBody>
          <a:bodyPr/>
          <a:lstStyle>
            <a:lvl1pPr>
              <a:defRPr sz="384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4376997"/>
            <a:ext cx="10514012" cy="1501826"/>
          </a:xfrm>
        </p:spPr>
        <p:txBody>
          <a:bodyPr anchor="ctr"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F596238-9388-4521-A70B-3CD91A0EF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A9F9A-6FE4-4B56-AD9B-A4AD1F159B30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FB6BB7E-D520-4942-B5DD-09B085C06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078E795-9F2C-4DE7-8643-D51998E1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769D33-53BF-4C8D-B3D8-AADB9EFD817B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204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id="{4E1DBCA5-EE78-42EF-BDFA-1B334555D9FE}"/>
              </a:ext>
            </a:extLst>
          </p:cNvPr>
          <p:cNvSpPr txBox="1"/>
          <p:nvPr/>
        </p:nvSpPr>
        <p:spPr>
          <a:xfrm>
            <a:off x="1111251" y="786766"/>
            <a:ext cx="609600" cy="584834"/>
          </a:xfrm>
          <a:prstGeom prst="rect">
            <a:avLst/>
          </a:prstGeom>
        </p:spPr>
        <p:txBody>
          <a:bodyPr lIns="82296" tIns="41148" rIns="82296" bIns="41148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279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9E58C9D4-74D7-468B-B7A2-A84C79B9410B}"/>
              </a:ext>
            </a:extLst>
          </p:cNvPr>
          <p:cNvSpPr txBox="1"/>
          <p:nvPr/>
        </p:nvSpPr>
        <p:spPr>
          <a:xfrm>
            <a:off x="10437284" y="2743200"/>
            <a:ext cx="609600" cy="584836"/>
          </a:xfrm>
          <a:prstGeom prst="rect">
            <a:avLst/>
          </a:prstGeom>
        </p:spPr>
        <p:txBody>
          <a:bodyPr lIns="82296" tIns="41148" rIns="82296" bIns="41148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4279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6"/>
            <a:ext cx="9302752" cy="2992904"/>
          </a:xfrm>
        </p:spPr>
        <p:txBody>
          <a:bodyPr/>
          <a:lstStyle>
            <a:lvl1pPr>
              <a:defRPr sz="384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365558"/>
            <a:ext cx="8752299" cy="548968"/>
          </a:xfrm>
        </p:spPr>
        <p:txBody>
          <a:bodyPr>
            <a:normAutofit/>
          </a:bodyPr>
          <a:lstStyle>
            <a:lvl1pPr marL="0" indent="0" algn="r">
              <a:buNone/>
              <a:defRPr sz="1260" i="1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399976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783817DF-98D1-4BB2-AB4F-98D9B42A8E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818A4-7E0C-4FFA-B3E3-E11550B83BF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8354796-8269-4ABE-9D50-CDC3A67C8D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C223824-3DD5-405C-AF0A-43586F8ABA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ABEE1-B511-42F9-A516-867CD04084C8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871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232671"/>
            <a:ext cx="10515600" cy="2511835"/>
          </a:xfrm>
        </p:spPr>
        <p:txBody>
          <a:bodyPr anchor="b">
            <a:normAutofit/>
          </a:bodyPr>
          <a:lstStyle>
            <a:lvl1pPr>
              <a:defRPr sz="48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4756285"/>
            <a:ext cx="10514012" cy="1140644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D956810-6975-4897-BE2F-3CE04671F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66904-7169-46E4-B599-91BDDD767DC4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DEB3D8B-B692-45C6-AB7D-C8CB63D6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CD71369-03A9-462E-8700-8267BE72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94329-C58A-4EB7-9440-962C4F81B37E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427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1" y="188595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1"/>
            <a:ext cx="2927351" cy="3326130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6" y="1885950"/>
            <a:ext cx="2936241" cy="576262"/>
          </a:xfrm>
        </p:spPr>
        <p:txBody>
          <a:bodyPr rtlCol="0" anchor="b">
            <a:noAutofit/>
          </a:bodyPr>
          <a:lstStyle>
            <a:lvl1pPr>
              <a:buNone/>
              <a:defRPr lang="en-US" sz="216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1"/>
            <a:ext cx="2946795" cy="3326130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7" y="1885950"/>
            <a:ext cx="2932113" cy="576262"/>
          </a:xfrm>
        </p:spPr>
        <p:txBody>
          <a:bodyPr rtlCol="0" anchor="b">
            <a:noAutofit/>
          </a:bodyPr>
          <a:lstStyle>
            <a:lvl1pPr>
              <a:buNone/>
              <a:defRPr lang="en-US" sz="2160" b="0" dirty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7" y="2571751"/>
            <a:ext cx="2932113" cy="3326130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0C453645-B77A-4191-B018-7D754FD2560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AA892-AE7F-4D3B-A7A7-53F6FACBCA36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7A8AFEF-A9BF-4F00-BF1E-BF11BD6BB51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198C885-9DCD-40AE-AD44-BC152605CD8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B790CD-EEC5-4017-8EF3-65AD30C91CEA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816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440"/>
            </a:lvl1pPr>
            <a:lvl2pPr marL="411480" indent="0">
              <a:buNone/>
              <a:defRPr sz="1440"/>
            </a:lvl2pPr>
            <a:lvl3pPr marL="822960" indent="0">
              <a:buNone/>
              <a:defRPr sz="1440"/>
            </a:lvl3pPr>
            <a:lvl4pPr marL="1234440" indent="0">
              <a:buNone/>
              <a:defRPr sz="1440"/>
            </a:lvl4pPr>
            <a:lvl5pPr marL="1645920" indent="0">
              <a:buNone/>
              <a:defRPr sz="1440"/>
            </a:lvl5pPr>
            <a:lvl6pPr marL="2057400" indent="0">
              <a:buNone/>
              <a:defRPr sz="1440"/>
            </a:lvl6pPr>
            <a:lvl7pPr marL="2468880" indent="0">
              <a:buNone/>
              <a:defRPr sz="1440"/>
            </a:lvl7pPr>
            <a:lvl8pPr marL="2880360" indent="0">
              <a:buNone/>
              <a:defRPr sz="1440"/>
            </a:lvl8pPr>
            <a:lvl9pPr marL="3291840" indent="0">
              <a:buNone/>
              <a:defRPr sz="14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1" cy="65918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8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440"/>
            </a:lvl1pPr>
            <a:lvl2pPr marL="411480" indent="0">
              <a:buNone/>
              <a:defRPr sz="1440"/>
            </a:lvl2pPr>
            <a:lvl3pPr marL="822960" indent="0">
              <a:buNone/>
              <a:defRPr sz="1440"/>
            </a:lvl3pPr>
            <a:lvl4pPr marL="1234440" indent="0">
              <a:buNone/>
              <a:defRPr sz="1440"/>
            </a:lvl4pPr>
            <a:lvl5pPr marL="1645920" indent="0">
              <a:buNone/>
              <a:defRPr sz="1440"/>
            </a:lvl5pPr>
            <a:lvl6pPr marL="2057400" indent="0">
              <a:buNone/>
              <a:defRPr sz="1440"/>
            </a:lvl6pPr>
            <a:lvl7pPr marL="2468880" indent="0">
              <a:buNone/>
              <a:defRPr sz="1440"/>
            </a:lvl7pPr>
            <a:lvl8pPr marL="2880360" indent="0">
              <a:buNone/>
              <a:defRPr sz="1440"/>
            </a:lvl8pPr>
            <a:lvl9pPr marL="3291840" indent="0">
              <a:buNone/>
              <a:defRPr sz="14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5" y="4873765"/>
            <a:ext cx="2934407" cy="65918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4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2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440"/>
            </a:lvl1pPr>
            <a:lvl2pPr marL="411480" indent="0">
              <a:buNone/>
              <a:defRPr sz="1440"/>
            </a:lvl2pPr>
            <a:lvl3pPr marL="822960" indent="0">
              <a:buNone/>
              <a:defRPr sz="1440"/>
            </a:lvl3pPr>
            <a:lvl4pPr marL="1234440" indent="0">
              <a:buNone/>
              <a:defRPr sz="1440"/>
            </a:lvl4pPr>
            <a:lvl5pPr marL="1645920" indent="0">
              <a:buNone/>
              <a:defRPr sz="1440"/>
            </a:lvl5pPr>
            <a:lvl6pPr marL="2057400" indent="0">
              <a:buNone/>
              <a:defRPr sz="1440"/>
            </a:lvl6pPr>
            <a:lvl7pPr marL="2468880" indent="0">
              <a:buNone/>
              <a:defRPr sz="1440"/>
            </a:lvl7pPr>
            <a:lvl8pPr marL="2880360" indent="0">
              <a:buNone/>
              <a:defRPr sz="1440"/>
            </a:lvl8pPr>
            <a:lvl9pPr marL="3291840" indent="0">
              <a:buNone/>
              <a:defRPr sz="14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8" y="4873763"/>
            <a:ext cx="2935997" cy="65918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A8EC2A5-99C8-478C-860B-FB2F0C1DEDC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D52017-3410-4325-A88B-5DE13A6D490C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E085540-7130-4DC6-A70D-A21CE7BC6F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019BCC7-8FB9-4A24-BDCA-AC4F304FB67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F6791-E8A9-4F05-8AA3-0739E8DC3189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069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6208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44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6072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6072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207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B0D81A3-98B3-4D6C-89B2-1E25D439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8B792-412E-472A-A78F-CEE2EBA2572C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795C3AE-04B0-496B-B037-6FD08EAE0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8F61BEB-4072-47C3-A20B-77192324D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F03B4C-8658-469A-BB0C-69B76D4A7AC2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368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071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375CC-2704-4720-BF29-593E555D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1B27E-3C54-467D-9925-E37A7DE1E3EC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07A39-7EE5-4DA7-9990-D564BD034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0C862-0571-455C-B0F2-DF1F48FF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5384A0-DCDA-49C2-912D-BF4C74E86B09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3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717" y="1824990"/>
            <a:ext cx="10234083" cy="4352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1D46C-F9CE-48E4-9419-E7704BF6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8787D-0A67-4C52-9BFC-89F00786FDB4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FAAE1-751D-4009-9058-EA066CDAA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75D09-85A8-4D09-B808-5D6CBB084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B31120-B4AE-42AB-9B4B-8ADDAA11B3C5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5691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202" y="490806"/>
            <a:ext cx="8508031" cy="79785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800" cap="all">
                <a:solidFill>
                  <a:srgbClr val="E2231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529202" y="1536192"/>
            <a:ext cx="9980047" cy="3795728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"/>
            <a:ext cx="12192000" cy="6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41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1832270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5280" b="0" spc="-27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1010482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2880" b="0">
                <a:solidFill>
                  <a:schemeClr val="tx1">
                    <a:lumMod val="85000"/>
                  </a:schemeClr>
                </a:solidFill>
                <a:latin typeface="+mj-lt"/>
              </a:defRPr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6"/>
            <a:ext cx="5025216" cy="40722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6"/>
            <a:ext cx="5033960" cy="4072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45B073B-BAF6-4D63-BB8B-4531D7695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91A7F3-5880-4CBE-AF39-9D7742E2CB0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3004B0A-7B8B-46A5-A80C-54CA34F6B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87BE2E-1125-460B-BC23-7CFDFB62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3D9CDD-B4E8-4E93-AE56-DC13CEFC0A82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774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6"/>
            <a:ext cx="5025216" cy="33928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1" y="1681163"/>
            <a:ext cx="5035548" cy="823912"/>
          </a:xfrm>
        </p:spPr>
        <p:txBody>
          <a:bodyPr rtlCol="0" anchor="b">
            <a:normAutofit/>
          </a:bodyPr>
          <a:lstStyle>
            <a:lvl1pPr>
              <a:buNone/>
              <a:defRPr lang="en-US" sz="216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1" y="2505076"/>
            <a:ext cx="5035548" cy="33928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ADA9D81-3CB3-414C-8CEA-E09E521D3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8DCA9E-DD1D-4F85-875A-507BF3D8C6B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328CB8B-A1FA-46B4-805D-90FEE9AAC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6EC95E9-D092-416A-91B5-9AA149823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F36254-ED91-4B1B-9D57-59588136B9B8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31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4D457A7-EF07-4EE2-9E78-6E251600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B5E778-D3C2-403E-A6B3-E8FBB0C727AE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354C4F2-310C-44E2-AD87-227FBA8F4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8FD36BB-6569-4991-93EA-34E996E12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0AEB40-8053-4DC6-8DA3-A5C31491D4E0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970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44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9885" y="362495"/>
            <a:ext cx="11872231" cy="5543958"/>
          </a:xfrm>
        </p:spPr>
        <p:txBody>
          <a:bodyPr rtlCol="0">
            <a:normAutofit/>
          </a:bodyPr>
          <a:lstStyle>
            <a:lvl1pPr marL="0" indent="0">
              <a:buNone/>
              <a:defRPr sz="2880">
                <a:solidFill>
                  <a:schemeClr val="tx1">
                    <a:lumMod val="85000"/>
                  </a:schemeClr>
                </a:solidFill>
              </a:defRPr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DE157-3370-468B-B605-281182D14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5D956-635A-41A7-B8DE-2145A7BBCD6B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3EBE0-EB87-41E1-B0E6-99F61F27B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BA43D-536B-4F4B-83AC-5B72A39F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2D2FE4-34D3-4268-B08C-03730C958509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91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6"/>
            <a:ext cx="10515600" cy="3379735"/>
          </a:xfrm>
        </p:spPr>
        <p:txBody>
          <a:bodyPr rtlCol="0">
            <a:normAutofit/>
          </a:bodyPr>
          <a:lstStyle>
            <a:lvl1pPr marL="0" indent="0">
              <a:buNone/>
              <a:defRPr sz="2880">
                <a:solidFill>
                  <a:schemeClr val="tx1">
                    <a:lumMod val="85000"/>
                  </a:schemeClr>
                </a:solidFill>
              </a:defRPr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5186517"/>
            <a:ext cx="10514012" cy="682472"/>
          </a:xfrm>
        </p:spPr>
        <p:txBody>
          <a:bodyPr/>
          <a:lstStyle>
            <a:lvl1pPr marL="0" indent="0">
              <a:buNone/>
              <a:defRPr sz="1440">
                <a:solidFill>
                  <a:schemeClr val="bg1"/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1CE3AD6-E495-45EE-8ED2-C674EECD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3E1BC6-4B9B-44BC-8929-F84E88BD6DAF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C768AC4-2B0B-4527-BD5E-2EA2B84E7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CB7E77C-158D-4E49-AACC-EC6ACA373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2B1444-8B0D-4D1C-AD45-36A9A72CB0DA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845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76D5932-C0F5-4E52-BCB8-7388CEF6CA5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760"/>
            <a:ext cx="10515600" cy="132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6C9C578-838E-47A6-94C1-9F43982729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119717" y="1824990"/>
            <a:ext cx="10234083" cy="435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927A4-AE2B-4D13-9377-0BFEEB7B7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20118" y="6356986"/>
            <a:ext cx="15875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427939" eaLnBrk="1" fontAlgn="auto" hangingPunct="1">
              <a:spcBef>
                <a:spcPts val="0"/>
              </a:spcBef>
              <a:spcAft>
                <a:spcPts val="0"/>
              </a:spcAft>
              <a:defRPr sz="108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35415E3-39A2-4ABA-B372-9D548CC84581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FAD8A-C277-423E-9BB4-8A1D30D44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356986"/>
            <a:ext cx="41148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427939" eaLnBrk="1" fontAlgn="auto" hangingPunct="1">
              <a:spcBef>
                <a:spcPts val="0"/>
              </a:spcBef>
              <a:spcAft>
                <a:spcPts val="0"/>
              </a:spcAft>
              <a:defRPr sz="108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F435B-5CC8-4EE9-8256-5F34DDA7F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9184" y="6356986"/>
            <a:ext cx="954616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427939" eaLnBrk="1" fontAlgn="auto" hangingPunct="1">
              <a:spcBef>
                <a:spcPts val="0"/>
              </a:spcBef>
              <a:spcAft>
                <a:spcPts val="0"/>
              </a:spcAft>
              <a:defRPr sz="108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5738673-5A64-4BE5-BB54-00BB9704DBF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816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 kern="1200">
          <a:solidFill>
            <a:srgbClr val="6F6F6F"/>
          </a:solidFill>
          <a:latin typeface="+mj-lt"/>
          <a:ea typeface="+mj-ea"/>
          <a:cs typeface="+mj-cs"/>
        </a:defRPr>
      </a:lvl1pPr>
      <a:lvl2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2pPr>
      <a:lvl3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3pPr>
      <a:lvl4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4pPr>
      <a:lvl5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5pPr>
      <a:lvl6pPr marL="54864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6pPr>
      <a:lvl7pPr marL="109728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7pPr>
      <a:lvl8pPr marL="164592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8pPr>
      <a:lvl9pPr marL="219456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9pPr>
    </p:titleStyle>
    <p:bodyStyle>
      <a:lvl1pPr marL="205740" indent="-205740" algn="l" defTabSz="822960" rtl="0" eaLnBrk="0" fontAlgn="base" hangingPunct="0">
        <a:lnSpc>
          <a:spcPct val="90000"/>
        </a:lnSpc>
        <a:spcBef>
          <a:spcPts val="9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bg1"/>
          </a:solidFill>
          <a:latin typeface="+mn-lt"/>
          <a:ea typeface="+mn-ea"/>
          <a:cs typeface="+mn-cs"/>
        </a:defRPr>
      </a:lvl1pPr>
      <a:lvl2pPr marL="61722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3360" kern="1200">
          <a:solidFill>
            <a:schemeClr val="bg1"/>
          </a:solidFill>
          <a:latin typeface="+mn-lt"/>
          <a:ea typeface="+mn-ea"/>
          <a:cs typeface="+mn-cs"/>
        </a:defRPr>
      </a:lvl2pPr>
      <a:lvl3pPr marL="102870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2880" kern="1200">
          <a:solidFill>
            <a:schemeClr val="bg1"/>
          </a:solidFill>
          <a:latin typeface="+mn-lt"/>
          <a:ea typeface="+mn-ea"/>
          <a:cs typeface="+mn-cs"/>
        </a:defRPr>
      </a:lvl3pPr>
      <a:lvl4pPr marL="144018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185166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1920" kern="1200">
          <a:solidFill>
            <a:schemeClr val="bg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youtube.com/watch?v=oHiwpz7r4w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youtube.com/watch?v=jfjcMfAP9F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A5FE9-8E49-475F-94A9-1A3BEF43FA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8344" y="1429436"/>
            <a:ext cx="9815455" cy="1641490"/>
          </a:xfrm>
        </p:spPr>
        <p:txBody>
          <a:bodyPr>
            <a:normAutofit fontScale="90000"/>
          </a:bodyPr>
          <a:lstStyle/>
          <a:p>
            <a:r>
              <a:rPr lang="en-CA" dirty="0">
                <a:latin typeface="Trebuchet MS" panose="020B0603020202020204" pitchFamily="34" charset="0"/>
              </a:rPr>
              <a:t>MGMT-6064</a:t>
            </a:r>
            <a:br>
              <a:rPr lang="en-CA" dirty="0">
                <a:latin typeface="Trebuchet MS" panose="020B0603020202020204" pitchFamily="34" charset="0"/>
              </a:rPr>
            </a:br>
            <a:r>
              <a:rPr lang="en-CA" dirty="0">
                <a:latin typeface="Trebuchet MS" panose="020B0603020202020204" pitchFamily="34" charset="0"/>
              </a:rPr>
              <a:t>PROJECT LEADERSHIP </a:t>
            </a:r>
            <a:br>
              <a:rPr lang="en-CA" dirty="0">
                <a:latin typeface="Trebuchet MS" panose="020B0603020202020204" pitchFamily="34" charset="0"/>
              </a:rPr>
            </a:br>
            <a:r>
              <a:rPr lang="en-CA" dirty="0">
                <a:latin typeface="Trebuchet MS" panose="020B0603020202020204" pitchFamily="34" charset="0"/>
              </a:rPr>
              <a:t>AND MANAGEMENT</a:t>
            </a:r>
            <a:br>
              <a:rPr lang="en-CA" dirty="0"/>
            </a:b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B62131-BE21-4F8E-8023-2D88FB724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787076"/>
            <a:ext cx="9144000" cy="1236828"/>
          </a:xfrm>
        </p:spPr>
        <p:txBody>
          <a:bodyPr>
            <a:noAutofit/>
          </a:bodyPr>
          <a:lstStyle/>
          <a:p>
            <a:r>
              <a:rPr lang="en-CA" sz="4000" dirty="0">
                <a:latin typeface="Trebuchet MS" panose="020B0603020202020204" pitchFamily="34" charset="0"/>
              </a:rPr>
              <a:t>Module 8: Team Effectiveness</a:t>
            </a:r>
          </a:p>
        </p:txBody>
      </p:sp>
    </p:spTree>
    <p:extLst>
      <p:ext uri="{BB962C8B-B14F-4D97-AF65-F5344CB8AC3E}">
        <p14:creationId xmlns:p14="http://schemas.microsoft.com/office/powerpoint/2010/main" val="1783979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57410-D946-4BE2-8CA6-670F71E0B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828" y="587972"/>
            <a:ext cx="9218350" cy="860813"/>
          </a:xfrm>
        </p:spPr>
        <p:txBody>
          <a:bodyPr/>
          <a:lstStyle/>
          <a:p>
            <a:r>
              <a:rPr lang="en-US" altLang="en-US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Informal Roles that Support Project execution </a:t>
            </a:r>
            <a:r>
              <a:rPr lang="en-US" altLang="en-US" sz="2000" dirty="0">
                <a:solidFill>
                  <a:srgbClr val="C00000"/>
                </a:solidFill>
                <a:latin typeface="Trebuchet MS" panose="020B0603020202020204" pitchFamily="34" charset="0"/>
              </a:rPr>
              <a:t>(Kerzner)</a:t>
            </a:r>
            <a:endParaRPr lang="en-CA" sz="3600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453F4-3DBA-4616-B42C-01BAA2DEBE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2739" y="1761817"/>
            <a:ext cx="11525083" cy="4876488"/>
          </a:xfrm>
          <a:solidFill>
            <a:schemeClr val="tx1"/>
          </a:solidFill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5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Initiators: </a:t>
            </a:r>
            <a:r>
              <a:rPr lang="en-US" altLang="en-US" dirty="0">
                <a:latin typeface="Trebuchet MS" panose="020B0603020202020204" pitchFamily="34" charset="0"/>
              </a:rPr>
              <a:t>Let’s try this!</a:t>
            </a:r>
          </a:p>
          <a:p>
            <a:pPr marL="342900" indent="-342900">
              <a:lnSpc>
                <a:spcPct val="85000"/>
              </a:lnSpc>
              <a:spcBef>
                <a:spcPct val="25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C00000"/>
                </a:solidFill>
                <a:latin typeface="Trebuchet MS" panose="020B0603020202020204" pitchFamily="34" charset="0"/>
              </a:rPr>
              <a:t>Information Seekers: </a:t>
            </a:r>
            <a:r>
              <a:rPr lang="en-US" altLang="en-US" dirty="0">
                <a:latin typeface="Trebuchet MS" panose="020B0603020202020204" pitchFamily="34" charset="0"/>
              </a:rPr>
              <a:t>Do we know other projects where this has worked? </a:t>
            </a:r>
          </a:p>
          <a:p>
            <a:pPr marL="342900" indent="-342900">
              <a:lnSpc>
                <a:spcPct val="85000"/>
              </a:lnSpc>
              <a:spcBef>
                <a:spcPct val="25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C00000"/>
                </a:solidFill>
                <a:latin typeface="Trebuchet MS" panose="020B0603020202020204" pitchFamily="34" charset="0"/>
              </a:rPr>
              <a:t>Information Givers: </a:t>
            </a:r>
            <a:r>
              <a:rPr lang="en-US" altLang="en-US" dirty="0">
                <a:latin typeface="Trebuchet MS" panose="020B0603020202020204" pitchFamily="34" charset="0"/>
              </a:rPr>
              <a:t>We tried this on a previous project, with successful results.</a:t>
            </a:r>
          </a:p>
          <a:p>
            <a:pPr marL="342900" indent="-342900">
              <a:lnSpc>
                <a:spcPct val="85000"/>
              </a:lnSpc>
              <a:spcBef>
                <a:spcPct val="25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C00000"/>
                </a:solidFill>
                <a:latin typeface="Trebuchet MS" panose="020B0603020202020204" pitchFamily="34" charset="0"/>
              </a:rPr>
              <a:t>Clarifiers: </a:t>
            </a:r>
            <a:r>
              <a:rPr lang="en-US" altLang="en-US" dirty="0">
                <a:latin typeface="Trebuchet MS" panose="020B0603020202020204" pitchFamily="34" charset="0"/>
              </a:rPr>
              <a:t>Are we saying that …? </a:t>
            </a:r>
          </a:p>
          <a:p>
            <a:pPr marL="342900" indent="-342900">
              <a:lnSpc>
                <a:spcPct val="85000"/>
              </a:lnSpc>
              <a:spcBef>
                <a:spcPct val="25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C00000"/>
                </a:solidFill>
                <a:latin typeface="Trebuchet MS" panose="020B0603020202020204" pitchFamily="34" charset="0"/>
              </a:rPr>
              <a:t>Consensus Takers: </a:t>
            </a:r>
            <a:r>
              <a:rPr lang="en-US" altLang="en-US" dirty="0">
                <a:latin typeface="Trebuchet MS" panose="020B0603020202020204" pitchFamily="34" charset="0"/>
              </a:rPr>
              <a:t>Let’s take a vote on this</a:t>
            </a:r>
            <a:endParaRPr lang="en-CA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5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en-US" sz="1100" b="1" dirty="0">
              <a:solidFill>
                <a:srgbClr val="C00000"/>
              </a:solidFill>
              <a:latin typeface="Trebuchet MS" panose="020B0603020202020204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5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en-US" sz="1100" b="1" dirty="0">
              <a:solidFill>
                <a:srgbClr val="C00000"/>
              </a:solidFill>
              <a:latin typeface="Trebuchet MS" panose="020B0603020202020204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5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C00000"/>
                </a:solidFill>
                <a:latin typeface="Trebuchet MS" panose="020B0603020202020204" pitchFamily="34" charset="0"/>
              </a:rPr>
              <a:t>Encouragers:</a:t>
            </a:r>
            <a:r>
              <a:rPr lang="en-US" altLang="en-US" dirty="0">
                <a:latin typeface="Trebuchet MS" panose="020B0603020202020204" pitchFamily="34" charset="0"/>
              </a:rPr>
              <a:t> Your idea has a lot of merit.</a:t>
            </a:r>
          </a:p>
          <a:p>
            <a:pPr marL="342900" indent="-342900">
              <a:lnSpc>
                <a:spcPct val="85000"/>
              </a:lnSpc>
              <a:spcBef>
                <a:spcPct val="25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C00000"/>
                </a:solidFill>
                <a:latin typeface="Trebuchet MS" panose="020B0603020202020204" pitchFamily="34" charset="0"/>
              </a:rPr>
              <a:t>Harmonizers: </a:t>
            </a:r>
            <a:r>
              <a:rPr lang="en-US" altLang="en-US" dirty="0">
                <a:latin typeface="Trebuchet MS" panose="020B0603020202020204" pitchFamily="34" charset="0"/>
              </a:rPr>
              <a:t>Your ideas and mine are similar.</a:t>
            </a:r>
          </a:p>
          <a:p>
            <a:pPr marL="342900" indent="-342900">
              <a:lnSpc>
                <a:spcPct val="85000"/>
              </a:lnSpc>
              <a:spcBef>
                <a:spcPct val="25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C00000"/>
                </a:solidFill>
                <a:latin typeface="Trebuchet MS" panose="020B0603020202020204" pitchFamily="34" charset="0"/>
              </a:rPr>
              <a:t>Gatekeepers: </a:t>
            </a:r>
            <a:r>
              <a:rPr lang="en-US" altLang="en-US" dirty="0">
                <a:latin typeface="Trebuchet MS" panose="020B0603020202020204" pitchFamily="34" charset="0"/>
              </a:rPr>
              <a:t>Who hasn’t given us their opinions on this yet?</a:t>
            </a:r>
          </a:p>
          <a:p>
            <a:pPr>
              <a:lnSpc>
                <a:spcPct val="85000"/>
              </a:lnSpc>
              <a:spcBef>
                <a:spcPct val="25000"/>
              </a:spcBef>
              <a:buClr>
                <a:schemeClr val="bg1"/>
              </a:buClr>
            </a:pPr>
            <a:r>
              <a:rPr lang="en-US" altLang="en-US" dirty="0">
                <a:latin typeface="Trebuchet MS" panose="020B0603020202020204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6A02F-20C7-467C-80C6-B73BF4AFA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7" y="60156"/>
            <a:ext cx="2543389" cy="1186915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F5BCD666-0F65-40F3-AC9F-0D5A78A8E142}"/>
              </a:ext>
            </a:extLst>
          </p:cNvPr>
          <p:cNvSpPr/>
          <p:nvPr/>
        </p:nvSpPr>
        <p:spPr>
          <a:xfrm>
            <a:off x="11023075" y="1916033"/>
            <a:ext cx="255386" cy="28738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CF5AE09-8C4D-4A50-83B6-0945024D394C}"/>
              </a:ext>
            </a:extLst>
          </p:cNvPr>
          <p:cNvSpPr/>
          <p:nvPr/>
        </p:nvSpPr>
        <p:spPr>
          <a:xfrm>
            <a:off x="10495808" y="4904359"/>
            <a:ext cx="263237" cy="16269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594CC2-5321-4358-94F7-A4A0C6B858ED}"/>
              </a:ext>
            </a:extLst>
          </p:cNvPr>
          <p:cNvSpPr txBox="1"/>
          <p:nvPr/>
        </p:nvSpPr>
        <p:spPr>
          <a:xfrm>
            <a:off x="11186559" y="3040076"/>
            <a:ext cx="822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solidFill>
                  <a:srgbClr val="C00000"/>
                </a:solidFill>
              </a:rPr>
              <a:t>Task Roles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88CA3B-047A-4A58-AD3D-2A0BCBD94F98}"/>
              </a:ext>
            </a:extLst>
          </p:cNvPr>
          <p:cNvSpPr txBox="1"/>
          <p:nvPr/>
        </p:nvSpPr>
        <p:spPr>
          <a:xfrm>
            <a:off x="10495808" y="5259549"/>
            <a:ext cx="1778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solidFill>
                  <a:srgbClr val="C00000"/>
                </a:solidFill>
              </a:rPr>
              <a:t>Maintenance Roles</a:t>
            </a:r>
          </a:p>
        </p:txBody>
      </p:sp>
    </p:spTree>
    <p:extLst>
      <p:ext uri="{BB962C8B-B14F-4D97-AF65-F5344CB8AC3E}">
        <p14:creationId xmlns:p14="http://schemas.microsoft.com/office/powerpoint/2010/main" val="1180797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408CB-A2C6-4422-BFE4-A581B2E7C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637" y="213626"/>
            <a:ext cx="10009623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Conflict management strategies </a:t>
            </a:r>
            <a:r>
              <a:rPr lang="en-CA" sz="1800" dirty="0">
                <a:solidFill>
                  <a:srgbClr val="C00000"/>
                </a:solidFill>
                <a:latin typeface="Trebuchet MS" panose="020B0603020202020204" pitchFamily="34" charset="0"/>
              </a:rPr>
              <a:t>(Thomas &amp; Kilmann)</a:t>
            </a:r>
            <a:endParaRPr lang="en-CA" sz="3600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0FC69-CBCB-4C85-BBBB-59A09A38A5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85808" y="1149090"/>
            <a:ext cx="5395452" cy="55664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Conflict can jeopardize project success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Conflict management is a key skill for PM (and team)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Five common strategies for resolving conflict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Dimensions are cooperativeness &amp; assertiveness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rgbClr val="C00000"/>
                </a:solidFill>
                <a:latin typeface="Trebuchet MS" panose="020B0603020202020204" pitchFamily="34" charset="0"/>
              </a:rPr>
              <a:t>Appropriate strategy to use depends on: issue importance, relationship importance, power (</a:t>
            </a:r>
            <a:r>
              <a:rPr lang="en-CA" sz="2600" b="1" dirty="0" err="1">
                <a:solidFill>
                  <a:srgbClr val="C00000"/>
                </a:solidFill>
                <a:latin typeface="Trebuchet MS" panose="020B0603020202020204" pitchFamily="34" charset="0"/>
              </a:rPr>
              <a:t>im</a:t>
            </a:r>
            <a:r>
              <a:rPr lang="en-CA" sz="2600" b="1" dirty="0">
                <a:solidFill>
                  <a:srgbClr val="C00000"/>
                </a:solidFill>
                <a:latin typeface="Trebuchet MS" panose="020B0603020202020204" pitchFamily="34" charset="0"/>
              </a:rPr>
              <a:t>)balance, and available time</a:t>
            </a:r>
            <a:endParaRPr lang="en-IN" sz="2600" b="1" dirty="0">
              <a:solidFill>
                <a:srgbClr val="C00000"/>
              </a:solidFill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0E15D53-F0A5-4162-8866-03C41ED15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7"/>
          <a:stretch/>
        </p:blipFill>
        <p:spPr bwMode="auto">
          <a:xfrm>
            <a:off x="63239" y="1011485"/>
            <a:ext cx="6716971" cy="5776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0975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175230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MATCH THE CONFLICT MANAGEMENT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4424" y="2560320"/>
            <a:ext cx="4718304" cy="331012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3200" dirty="0"/>
              <a:t>Accommodating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3200" dirty="0"/>
              <a:t>Avoiding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3200" dirty="0"/>
              <a:t>Collaborating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3200" dirty="0"/>
              <a:t>Compromising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3200" dirty="0"/>
              <a:t>Forcing</a:t>
            </a:r>
          </a:p>
          <a:p>
            <a:endParaRPr lang="en-CA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23298" y="2050655"/>
            <a:ext cx="6482687" cy="331012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en-CA" sz="3200" dirty="0"/>
              <a:t>I win, you lose</a:t>
            </a:r>
          </a:p>
          <a:p>
            <a:pPr marL="514350" indent="-514350">
              <a:buFont typeface="+mj-lt"/>
              <a:buAutoNum type="alphaLcParenR"/>
            </a:pPr>
            <a:r>
              <a:rPr lang="en-CA" sz="3200" dirty="0"/>
              <a:t>I win, you win</a:t>
            </a:r>
          </a:p>
          <a:p>
            <a:pPr marL="514350" indent="-514350">
              <a:buFont typeface="+mj-lt"/>
              <a:buAutoNum type="alphaLcParenR"/>
            </a:pPr>
            <a:r>
              <a:rPr lang="en-CA" sz="3200" dirty="0"/>
              <a:t>I win a bit and lose a bit, you win a bit and lose a bit</a:t>
            </a:r>
          </a:p>
          <a:p>
            <a:pPr marL="514350" indent="-514350">
              <a:buFont typeface="+mj-lt"/>
              <a:buAutoNum type="alphaLcParenR"/>
            </a:pPr>
            <a:r>
              <a:rPr lang="en-CA" sz="3200" dirty="0"/>
              <a:t>No one wins</a:t>
            </a:r>
          </a:p>
          <a:p>
            <a:pPr marL="514350" indent="-514350">
              <a:buFont typeface="+mj-lt"/>
              <a:buAutoNum type="alphaLcParenR"/>
            </a:pPr>
            <a:r>
              <a:rPr lang="en-CA" sz="3200" dirty="0"/>
              <a:t>I lose, you win</a:t>
            </a:r>
          </a:p>
        </p:txBody>
      </p:sp>
    </p:spTree>
    <p:extLst>
      <p:ext uri="{BB962C8B-B14F-4D97-AF65-F5344CB8AC3E}">
        <p14:creationId xmlns:p14="http://schemas.microsoft.com/office/powerpoint/2010/main" val="2480799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482" y="2424494"/>
            <a:ext cx="4184035" cy="3880772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Accommodating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Avoiding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Collaborating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Compromising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Forcing</a:t>
            </a:r>
          </a:p>
          <a:p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22294" y="1843790"/>
            <a:ext cx="7505597" cy="4461476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lphaLcParenR"/>
            </a:pPr>
            <a:r>
              <a:rPr lang="en-CA" dirty="0"/>
              <a:t>I’ll pick the movie this month, you pick the movie next month</a:t>
            </a:r>
          </a:p>
          <a:p>
            <a:pPr marL="514350" indent="-514350">
              <a:buFont typeface="+mj-lt"/>
              <a:buAutoNum type="alphaLcParenR"/>
            </a:pPr>
            <a:r>
              <a:rPr lang="en-CA" dirty="0"/>
              <a:t>Mother to child: “Don’t argue with me. Brush your teeth before bed.”</a:t>
            </a:r>
          </a:p>
          <a:p>
            <a:pPr marL="514350" indent="-514350">
              <a:buFont typeface="+mj-lt"/>
              <a:buAutoNum type="alphaLcParenR"/>
            </a:pPr>
            <a:r>
              <a:rPr lang="en-CA" dirty="0"/>
              <a:t>You said something offensive, but I’ll bite my tongue and won’t say anything about it</a:t>
            </a:r>
          </a:p>
          <a:p>
            <a:pPr marL="514350" indent="-514350">
              <a:buFont typeface="+mj-lt"/>
              <a:buAutoNum type="alphaLcParenR"/>
            </a:pPr>
            <a:r>
              <a:rPr lang="en-CA" dirty="0"/>
              <a:t>You can decide what restaurant that we go to this evening</a:t>
            </a:r>
          </a:p>
          <a:p>
            <a:pPr marL="514350" indent="-514350">
              <a:buFont typeface="+mj-lt"/>
              <a:buAutoNum type="alphaLcParenR"/>
            </a:pPr>
            <a:r>
              <a:rPr lang="en-CA" dirty="0"/>
              <a:t>Let’s talk about our different ideas and figure out a solution that works for both of us</a:t>
            </a:r>
          </a:p>
          <a:p>
            <a:pPr marL="514350" indent="-514350">
              <a:buFont typeface="+mj-lt"/>
              <a:buAutoNum type="alphaLcParenR"/>
            </a:pP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6ED7AA-EC56-4769-AC64-440A0D78B9FF}"/>
              </a:ext>
            </a:extLst>
          </p:cNvPr>
          <p:cNvSpPr txBox="1">
            <a:spLocks/>
          </p:cNvSpPr>
          <p:nvPr/>
        </p:nvSpPr>
        <p:spPr bwMode="auto">
          <a:xfrm>
            <a:off x="973111" y="552734"/>
            <a:ext cx="10515600" cy="781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 kern="1200">
                <a:solidFill>
                  <a:srgbClr val="6F6F6F"/>
                </a:solidFill>
                <a:latin typeface="+mj-lt"/>
                <a:ea typeface="+mj-ea"/>
                <a:cs typeface="+mj-cs"/>
              </a:defRPr>
            </a:lvl1pPr>
            <a:lvl2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2pPr>
            <a:lvl3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3pPr>
            <a:lvl4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4pPr>
            <a:lvl5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5pPr>
            <a:lvl6pPr marL="54864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6pPr>
            <a:lvl7pPr marL="109728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7pPr>
            <a:lvl8pPr marL="164592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8pPr>
            <a:lvl9pPr marL="219456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9pPr>
          </a:lstStyle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MATCH THE CONFLICT MANAGEMENT STRATEGIES</a:t>
            </a:r>
          </a:p>
        </p:txBody>
      </p:sp>
    </p:spTree>
    <p:extLst>
      <p:ext uri="{BB962C8B-B14F-4D97-AF65-F5344CB8AC3E}">
        <p14:creationId xmlns:p14="http://schemas.microsoft.com/office/powerpoint/2010/main" val="4045303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408CB-A2C6-4422-BFE4-A581B2E7C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338" y="213626"/>
            <a:ext cx="8643937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Conflict management: forcing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846A5-EF49-4BFC-9175-57CFC5A3A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2" y="5229220"/>
            <a:ext cx="3881437" cy="15621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653075A-0171-43BA-9691-2C0E40EFCA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6692" y="1149090"/>
            <a:ext cx="4526821" cy="5566410"/>
          </a:xfrm>
        </p:spPr>
        <p:txBody>
          <a:bodyPr/>
          <a:lstStyle/>
          <a:p>
            <a:pPr algn="ctr"/>
            <a:r>
              <a:rPr lang="en-CA" b="1" i="1" dirty="0">
                <a:solidFill>
                  <a:srgbClr val="C00000"/>
                </a:solidFill>
                <a:latin typeface="Trebuchet MS" panose="020B0603020202020204" pitchFamily="34" charset="0"/>
              </a:rPr>
              <a:t>When to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You know you’re right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Time is short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Being right is more important than preserving relationships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The issue is trivial</a:t>
            </a:r>
            <a:endParaRPr lang="en-IN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4D25D32-DFED-4021-AA69-088EC150F296}"/>
              </a:ext>
            </a:extLst>
          </p:cNvPr>
          <p:cNvSpPr txBox="1">
            <a:spLocks/>
          </p:cNvSpPr>
          <p:nvPr/>
        </p:nvSpPr>
        <p:spPr bwMode="auto">
          <a:xfrm>
            <a:off x="6243638" y="1205862"/>
            <a:ext cx="5100637" cy="5566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1722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2870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4018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5166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b="1" i="1" dirty="0">
                <a:solidFill>
                  <a:srgbClr val="C00000"/>
                </a:solidFill>
                <a:latin typeface="Trebuchet MS" panose="020B0603020202020204" pitchFamily="34" charset="0"/>
              </a:rPr>
              <a:t>When NOT to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It needlessly diminishes the other person’s self-respect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It is important to have support and cooperation of others who want to be treated as equals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When you risk over-using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6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561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408CB-A2C6-4422-BFE4-A581B2E7C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637" y="213626"/>
            <a:ext cx="10009623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Conflict management: collaborating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0FC69-CBCB-4C85-BBBB-59A09A38A5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416" y="1149090"/>
            <a:ext cx="5465033" cy="5566410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CA" b="1" i="1" dirty="0">
                <a:solidFill>
                  <a:srgbClr val="C00000"/>
                </a:solidFill>
                <a:latin typeface="Trebuchet MS" panose="020B0603020202020204" pitchFamily="34" charset="0"/>
              </a:rPr>
              <a:t>When to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Parties trust each other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People are willing to change their way of thinking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Parties need to work through hard feelings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Issues and relationships are both important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Time and energy are available for discussion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A solution is possible</a:t>
            </a:r>
            <a:endParaRPr lang="en-IN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846A5-EF49-4BFC-9175-57CFC5A3A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549" y="5513978"/>
            <a:ext cx="2985487" cy="120152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10ACBAA-0F49-477C-A5D2-FCD61980F328}"/>
              </a:ext>
            </a:extLst>
          </p:cNvPr>
          <p:cNvSpPr txBox="1">
            <a:spLocks/>
          </p:cNvSpPr>
          <p:nvPr/>
        </p:nvSpPr>
        <p:spPr bwMode="auto">
          <a:xfrm>
            <a:off x="6626954" y="1205862"/>
            <a:ext cx="5143630" cy="5566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1722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2870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4018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5166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b="1" i="1" dirty="0">
                <a:solidFill>
                  <a:srgbClr val="C00000"/>
                </a:solidFill>
                <a:latin typeface="Trebuchet MS" panose="020B0603020202020204" pitchFamily="34" charset="0"/>
              </a:rPr>
              <a:t>When NOT to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Issues are trivial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Time and energy are in short supply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People aren’t interested in making the effort to mutually find a 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The goals of the other person are clearly wrong</a:t>
            </a:r>
            <a:endParaRPr lang="en-IN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800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408CB-A2C6-4422-BFE4-A581B2E7C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325" y="213626"/>
            <a:ext cx="9480935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Conflict management: compromising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846A5-EF49-4BFC-9175-57CFC5A3A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823" y="5153400"/>
            <a:ext cx="3881437" cy="15621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4ACBB54-A23A-43AA-8B09-15050DD8F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1" y="1149090"/>
            <a:ext cx="6759102" cy="5566410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CA" b="1" i="1" dirty="0">
                <a:solidFill>
                  <a:srgbClr val="C00000"/>
                </a:solidFill>
                <a:latin typeface="Trebuchet MS" panose="020B0603020202020204" pitchFamily="34" charset="0"/>
              </a:rPr>
              <a:t>When to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People are of relatively equal power, are equally committed to goals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For resolving parts of the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Issues are not complex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Time is short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There is a willingness to invest some (but not a lot of) energy in finding solutions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It is important to find a solution and work together</a:t>
            </a:r>
            <a:endParaRPr lang="en-IN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3200" dirty="0">
              <a:latin typeface="Trebuchet MS" panose="020B060302020202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0DCAF28-CCB0-4D1D-B871-45B84AA0A2B5}"/>
              </a:ext>
            </a:extLst>
          </p:cNvPr>
          <p:cNvSpPr txBox="1">
            <a:spLocks/>
          </p:cNvSpPr>
          <p:nvPr/>
        </p:nvSpPr>
        <p:spPr bwMode="auto">
          <a:xfrm>
            <a:off x="6987702" y="1149090"/>
            <a:ext cx="5093558" cy="5566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1722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2870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4018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5166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b="1" i="1" dirty="0">
                <a:solidFill>
                  <a:srgbClr val="C00000"/>
                </a:solidFill>
                <a:latin typeface="Trebuchet MS" panose="020B0603020202020204" pitchFamily="34" charset="0"/>
              </a:rPr>
              <a:t>When NOT to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The problem is complex and in-depth analysis is required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A compromise solution is unacceptable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Deep principles are at stake</a:t>
            </a:r>
            <a:endParaRPr lang="en-IN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32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39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408CB-A2C6-4422-BFE4-A581B2E7C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13626"/>
            <a:ext cx="8880860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Conflict management: avoiding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846A5-EF49-4BFC-9175-57CFC5A3A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41" y="5708910"/>
            <a:ext cx="3369409" cy="1063362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7BF5E95-5BFA-4498-A0BC-2B301D748F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8613" y="1149090"/>
            <a:ext cx="6543675" cy="5566410"/>
          </a:xfrm>
        </p:spPr>
        <p:txBody>
          <a:bodyPr/>
          <a:lstStyle/>
          <a:p>
            <a:pPr algn="ctr"/>
            <a:r>
              <a:rPr lang="en-CA" b="1" i="1" dirty="0">
                <a:solidFill>
                  <a:srgbClr val="C00000"/>
                </a:solidFill>
                <a:latin typeface="Trebuchet MS" panose="020B0603020202020204" pitchFamily="34" charset="0"/>
              </a:rPr>
              <a:t>When to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Conflict is small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Relationships are at stake OR are unimportant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You are upset, need time to cool off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Issue is unimportant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A decision can be delayed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You have little power to resist but don’t want to give 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3200" dirty="0">
              <a:latin typeface="Trebuchet MS" panose="020B060302020202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2E916B8-5BFB-4A62-8F86-77AB09116685}"/>
              </a:ext>
            </a:extLst>
          </p:cNvPr>
          <p:cNvSpPr txBox="1">
            <a:spLocks/>
          </p:cNvSpPr>
          <p:nvPr/>
        </p:nvSpPr>
        <p:spPr bwMode="auto">
          <a:xfrm>
            <a:off x="6969860" y="1177286"/>
            <a:ext cx="4960209" cy="5566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1722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2870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4018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5166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b="1" i="1" dirty="0">
                <a:solidFill>
                  <a:srgbClr val="C00000"/>
                </a:solidFill>
                <a:latin typeface="Trebuchet MS" panose="020B0603020202020204" pitchFamily="34" charset="0"/>
              </a:rPr>
              <a:t>When NOT to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You are about the issues and the relationship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It is used habitually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Bad feelings might result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Your role obliges you to take a stand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Delaying a solution may make matters worse</a:t>
            </a:r>
            <a:endParaRPr lang="en-IN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32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086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408CB-A2C6-4422-BFE4-A581B2E7C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637" y="213626"/>
            <a:ext cx="10009623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Conflict management: accommodating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846A5-EF49-4BFC-9175-57CFC5A3A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410" y="5459860"/>
            <a:ext cx="2943227" cy="1184514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21B6DD9-5FCE-40ED-A9BF-65AA85074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363" y="1200836"/>
            <a:ext cx="5986463" cy="5443538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CA" b="1" i="1" dirty="0">
                <a:solidFill>
                  <a:srgbClr val="C00000"/>
                </a:solidFill>
                <a:latin typeface="Trebuchet MS" panose="020B0603020202020204" pitchFamily="34" charset="0"/>
              </a:rPr>
              <a:t>When to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Issue is more important to other </a:t>
            </a:r>
            <a:r>
              <a:rPr lang="en-CA">
                <a:latin typeface="Trebuchet MS" panose="020B0603020202020204" pitchFamily="34" charset="0"/>
              </a:rPr>
              <a:t>person than it is to you</a:t>
            </a:r>
            <a:endParaRPr lang="en-CA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You realize you are wrong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You want to ‘build credit’ for the future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Relationship is extremely important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You may face retaliation for expressing your wishes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You have little power</a:t>
            </a:r>
            <a:endParaRPr lang="en-IN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3200" dirty="0">
              <a:latin typeface="Trebuchet MS" panose="020B060302020202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E2C529C-226C-429A-BBC1-EB528995E20D}"/>
              </a:ext>
            </a:extLst>
          </p:cNvPr>
          <p:cNvSpPr txBox="1">
            <a:spLocks/>
          </p:cNvSpPr>
          <p:nvPr/>
        </p:nvSpPr>
        <p:spPr bwMode="auto">
          <a:xfrm>
            <a:off x="6357938" y="1205862"/>
            <a:ext cx="5600699" cy="5566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1722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2870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4018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5166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b="1" i="1" dirty="0">
                <a:solidFill>
                  <a:srgbClr val="C00000"/>
                </a:solidFill>
                <a:latin typeface="Trebuchet MS" panose="020B0603020202020204" pitchFamily="34" charset="0"/>
              </a:rPr>
              <a:t>When NOT to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You may feel resentful for giving 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When over-used, perception that you are weak or lack 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Unacceptable conduct or incompetent work needs to be confronted</a:t>
            </a:r>
            <a:endParaRPr lang="en-IN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32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457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75DB5A-0E2B-458A-AC34-8621114BEA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79"/>
          <a:stretch/>
        </p:blipFill>
        <p:spPr>
          <a:xfrm>
            <a:off x="6734432" y="25523"/>
            <a:ext cx="5457567" cy="6827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0F2714-1331-49FD-857C-A46BFECE2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79"/>
          <a:stretch/>
        </p:blipFill>
        <p:spPr>
          <a:xfrm>
            <a:off x="61784" y="102817"/>
            <a:ext cx="5395785" cy="6750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C408CB-A2C6-4422-BFE4-A581B2E7C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5142" y="1411400"/>
            <a:ext cx="2030467" cy="3516861"/>
          </a:xfrm>
          <a:solidFill>
            <a:schemeClr val="tx1"/>
          </a:solidFill>
          <a:ln>
            <a:solidFill>
              <a:srgbClr val="C00000"/>
            </a:solidFill>
          </a:ln>
        </p:spPr>
        <p:txBody>
          <a:bodyPr/>
          <a:lstStyle/>
          <a:p>
            <a:pPr algn="ctr"/>
            <a:r>
              <a:rPr lang="en-CA" sz="3200" dirty="0">
                <a:solidFill>
                  <a:srgbClr val="C00000"/>
                </a:solidFill>
                <a:latin typeface="Trebuchet MS" panose="020B0603020202020204" pitchFamily="34" charset="0"/>
              </a:rPr>
              <a:t>De Bono’s</a:t>
            </a:r>
            <a:br>
              <a:rPr lang="en-CA" sz="3200" dirty="0">
                <a:solidFill>
                  <a:srgbClr val="C00000"/>
                </a:solidFill>
                <a:latin typeface="Trebuchet MS" panose="020B0603020202020204" pitchFamily="34" charset="0"/>
              </a:rPr>
            </a:br>
            <a:r>
              <a:rPr lang="en-CA" sz="3200" dirty="0">
                <a:solidFill>
                  <a:srgbClr val="C00000"/>
                </a:solidFill>
                <a:latin typeface="Trebuchet MS" panose="020B0603020202020204" pitchFamily="34" charset="0"/>
              </a:rPr>
              <a:t>‘Six hats’ problem solving approach </a:t>
            </a:r>
            <a:b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</a:br>
            <a:br>
              <a:rPr lang="en-CA" sz="1800" dirty="0">
                <a:solidFill>
                  <a:srgbClr val="C00000"/>
                </a:solidFill>
                <a:latin typeface="Trebuchet MS" panose="020B0603020202020204" pitchFamily="34" charset="0"/>
              </a:rPr>
            </a:br>
            <a:r>
              <a:rPr lang="en-CA" sz="1800" dirty="0">
                <a:solidFill>
                  <a:srgbClr val="C00000"/>
                </a:solidFill>
                <a:latin typeface="Trebuchet MS" panose="020B0603020202020204" pitchFamily="34" charset="0"/>
              </a:rPr>
              <a:t>(</a:t>
            </a:r>
            <a:r>
              <a:rPr lang="en-CA" sz="1800" dirty="0">
                <a:solidFill>
                  <a:srgbClr val="C00000"/>
                </a:solidFill>
                <a:latin typeface="Trebuchet MS" panose="020B0603020202020204" pitchFamily="34" charset="0"/>
                <a:hlinkClick r:id="rId4"/>
              </a:rPr>
              <a:t>video</a:t>
            </a:r>
            <a:r>
              <a:rPr lang="en-CA" sz="1800" dirty="0">
                <a:solidFill>
                  <a:srgbClr val="C00000"/>
                </a:solidFill>
                <a:latin typeface="Trebuchet MS" panose="020B0603020202020204" pitchFamily="34" charset="0"/>
              </a:rPr>
              <a:t>)</a:t>
            </a:r>
            <a:endParaRPr lang="en-CA" sz="3600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949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2752" y="351347"/>
            <a:ext cx="6104725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629920" y="1330517"/>
            <a:ext cx="11285560" cy="4988395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Effective vs. ineffective teams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Barriers that hinder team effectiveness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Assessing team effectiveness using GRPI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Team roles that help or threaten effectiveness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Team processes that improve effectiveness:</a:t>
            </a:r>
          </a:p>
          <a:p>
            <a:pPr marL="1074420" lvl="1" indent="-457200"/>
            <a:r>
              <a:rPr lang="en-CA" dirty="0">
                <a:latin typeface="Trebuchet MS" panose="020B0603020202020204" pitchFamily="34" charset="0"/>
              </a:rPr>
              <a:t>Conflict management</a:t>
            </a:r>
          </a:p>
          <a:p>
            <a:pPr marL="1074420" lvl="1" indent="-457200"/>
            <a:r>
              <a:rPr lang="en-CA" dirty="0">
                <a:latin typeface="Trebuchet MS" panose="020B0603020202020204" pitchFamily="34" charset="0"/>
              </a:rPr>
              <a:t>Problem solving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Interpersonal issues: Dealing with difficult team members</a:t>
            </a:r>
            <a:endParaRPr lang="en-IN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250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408CB-A2C6-4422-BFE4-A581B2E7C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637" y="213626"/>
            <a:ext cx="10009623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Dealing with ‘difficult’ team members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0FC69-CBCB-4C85-BBBB-59A09A38A5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4511" y="1036895"/>
            <a:ext cx="11781009" cy="5785480"/>
          </a:xfrm>
          <a:solidFill>
            <a:schemeClr val="tx1"/>
          </a:solidFill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De-escalate emotions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Acknowledge the problem, don’t ignore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Don’t jump to conclusions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Pick an appropriate time and place to discuss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Listen and look for root cause(s) of the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Recognize your own biases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Be open-minded to different perspectives (including cultural differences)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Work with the person to find solutions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Reinforce and clarify objectives, roles, policies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Stay professional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Follow 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Escalate if necessary (e.g., to HR) or consider replacing the team member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600" dirty="0"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CC579-7899-4708-BBFD-E1A9E18F4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241" y="1364519"/>
            <a:ext cx="2735733" cy="18339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46682" y="5355772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(</a:t>
            </a:r>
            <a:r>
              <a:rPr lang="en-CA" dirty="0">
                <a:solidFill>
                  <a:schemeClr val="bg1"/>
                </a:solidFill>
                <a:hlinkClick r:id="rId4"/>
              </a:rPr>
              <a:t>Video</a:t>
            </a:r>
            <a:r>
              <a:rPr lang="en-CA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4341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6533D-761C-4C6B-BF4C-7097A2489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872" y="456517"/>
            <a:ext cx="10255128" cy="617904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team building as an ongoing process </a:t>
            </a:r>
            <a:r>
              <a:rPr lang="en-CA" sz="2000" dirty="0">
                <a:solidFill>
                  <a:srgbClr val="C00000"/>
                </a:solidFill>
                <a:latin typeface="Trebuchet MS" panose="020B0603020202020204" pitchFamily="34" charset="0"/>
              </a:rPr>
              <a:t>(</a:t>
            </a:r>
            <a:r>
              <a:rPr lang="en-CA" sz="2000" dirty="0" err="1">
                <a:solidFill>
                  <a:srgbClr val="C00000"/>
                </a:solidFill>
                <a:latin typeface="Trebuchet MS" panose="020B0603020202020204" pitchFamily="34" charset="0"/>
              </a:rPr>
              <a:t>kerzner</a:t>
            </a:r>
            <a:r>
              <a:rPr lang="en-CA" sz="2000" dirty="0">
                <a:solidFill>
                  <a:srgbClr val="C00000"/>
                </a:solidFill>
                <a:latin typeface="Trebuchet MS" panose="020B0603020202020204" pitchFamily="34" charset="0"/>
              </a:rPr>
              <a:t>)</a:t>
            </a:r>
            <a:endParaRPr lang="en-CA" sz="3600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8FC63-B0A1-4DEE-9A20-36A1B031BD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6686" y="1682074"/>
            <a:ext cx="11635739" cy="4998942"/>
          </a:xfrm>
          <a:solidFill>
            <a:schemeClr val="tx1"/>
          </a:solidFill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PM must monitor team functioning throughout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Look for changes in performance levels, energy levels, verbal and non-verbal clues from team members, and how they interact with each other (e.g., team conflict, factions, isolation of members)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Conflict avoidance may be a sign of disengagement/ de-motivation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Frequent team meetings:</a:t>
            </a:r>
          </a:p>
          <a:p>
            <a:pPr marL="1074420" lvl="1" indent="-457200"/>
            <a:r>
              <a:rPr lang="en-CA" sz="2400" dirty="0">
                <a:latin typeface="Trebuchet MS" panose="020B0603020202020204" pitchFamily="34" charset="0"/>
              </a:rPr>
              <a:t>“What are we doing well” and “What areas need our attention”</a:t>
            </a:r>
          </a:p>
          <a:p>
            <a:pPr marL="1074420" lvl="1" indent="-457200"/>
            <a:r>
              <a:rPr lang="en-CA" sz="2400" dirty="0">
                <a:latin typeface="Trebuchet MS" panose="020B0603020202020204" pitchFamily="34" charset="0"/>
              </a:rPr>
              <a:t>Ask each team member for his/her observations, then open the discussion</a:t>
            </a:r>
          </a:p>
          <a:p>
            <a:pPr marL="1074420" lvl="1" indent="-457200"/>
            <a:r>
              <a:rPr lang="en-CA" sz="2400" dirty="0">
                <a:latin typeface="Trebuchet MS" panose="020B0603020202020204" pitchFamily="34" charset="0"/>
              </a:rPr>
              <a:t>Try to understand the relative significance of each problem</a:t>
            </a:r>
          </a:p>
          <a:p>
            <a:pPr marL="1074420" lvl="1" indent="-457200"/>
            <a:r>
              <a:rPr lang="en-CA" sz="2400" dirty="0">
                <a:latin typeface="Trebuchet MS" panose="020B0603020202020204" pitchFamily="34" charset="0"/>
              </a:rPr>
              <a:t>Propose solutions to address problems</a:t>
            </a:r>
          </a:p>
          <a:p>
            <a:pPr marL="1074420" lvl="1" indent="-457200"/>
            <a:r>
              <a:rPr lang="en-CA" sz="2400" dirty="0">
                <a:latin typeface="Trebuchet MS" panose="020B0603020202020204" pitchFamily="34" charset="0"/>
              </a:rPr>
              <a:t>FOLLOW-UP to see if solutions are effective</a:t>
            </a:r>
            <a:endParaRPr lang="en-CA" dirty="0"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B9045-D332-4F0A-87C0-297DC94CC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0" y="71376"/>
            <a:ext cx="1572500" cy="161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09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8FC63-B0A1-4DEE-9A20-36A1B031BD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858" y="1349712"/>
            <a:ext cx="5311043" cy="5364609"/>
          </a:xfrm>
          <a:solidFill>
            <a:schemeClr val="tx1"/>
          </a:solidFill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High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Commitment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Effective conflict resolution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Trust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High energy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High morale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Adaptability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Goal orientation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Good 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Good interpersonal relationships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D8C6257-883F-428C-B9F8-79890481F61A}"/>
              </a:ext>
            </a:extLst>
          </p:cNvPr>
          <p:cNvSpPr txBox="1">
            <a:spLocks/>
          </p:cNvSpPr>
          <p:nvPr/>
        </p:nvSpPr>
        <p:spPr bwMode="auto">
          <a:xfrm>
            <a:off x="6273125" y="1331159"/>
            <a:ext cx="5540333" cy="5202376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1722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2870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4018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5166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Low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Low commitment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Unclear understanding of objectives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Uneven commitment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Unproductive relationships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Lack of 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Conflict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Low motivation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Factions, isolation of team members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34E9CD5-B110-4B23-A80B-479ABF603FB7}"/>
              </a:ext>
            </a:extLst>
          </p:cNvPr>
          <p:cNvSpPr txBox="1">
            <a:spLocks/>
          </p:cNvSpPr>
          <p:nvPr/>
        </p:nvSpPr>
        <p:spPr bwMode="auto">
          <a:xfrm>
            <a:off x="410353" y="624042"/>
            <a:ext cx="3887458" cy="61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kern="1200" cap="all">
                <a:solidFill>
                  <a:srgbClr val="E2231A"/>
                </a:solidFill>
                <a:latin typeface="+mj-lt"/>
                <a:ea typeface="+mj-ea"/>
                <a:cs typeface="+mj-cs"/>
              </a:defRPr>
            </a:lvl1pPr>
            <a:lvl2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2pPr>
            <a:lvl3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3pPr>
            <a:lvl4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4pPr>
            <a:lvl5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5pPr>
            <a:lvl6pPr marL="54864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6pPr>
            <a:lvl7pPr marL="109728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7pPr>
            <a:lvl8pPr marL="164592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8pPr>
            <a:lvl9pPr marL="219456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9pPr>
          </a:lstStyle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Effective teams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2269EA-81B4-4531-BBC3-1DC45A6E7B89}"/>
              </a:ext>
            </a:extLst>
          </p:cNvPr>
          <p:cNvSpPr txBox="1">
            <a:spLocks/>
          </p:cNvSpPr>
          <p:nvPr/>
        </p:nvSpPr>
        <p:spPr bwMode="auto">
          <a:xfrm>
            <a:off x="7022544" y="605488"/>
            <a:ext cx="4331406" cy="61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kern="1200" cap="all">
                <a:solidFill>
                  <a:srgbClr val="E2231A"/>
                </a:solidFill>
                <a:latin typeface="+mj-lt"/>
                <a:ea typeface="+mj-ea"/>
                <a:cs typeface="+mj-cs"/>
              </a:defRPr>
            </a:lvl1pPr>
            <a:lvl2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2pPr>
            <a:lvl3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3pPr>
            <a:lvl4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4pPr>
            <a:lvl5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5pPr>
            <a:lvl6pPr marL="54864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6pPr>
            <a:lvl7pPr marL="109728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7pPr>
            <a:lvl8pPr marL="164592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8pPr>
            <a:lvl9pPr marL="219456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9pPr>
          </a:lstStyle>
          <a:p>
            <a:r>
              <a:rPr lang="en-CA" sz="3600" dirty="0" err="1">
                <a:solidFill>
                  <a:srgbClr val="C00000"/>
                </a:solidFill>
                <a:latin typeface="Trebuchet MS" panose="020B0603020202020204" pitchFamily="34" charset="0"/>
              </a:rPr>
              <a:t>INEffective</a:t>
            </a:r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 teams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B0EB18-ADB8-4866-AF55-3EC7AC0ED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028" y="130190"/>
            <a:ext cx="2408482" cy="130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02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5C63A-9CB9-4BF0-8554-20E7BF0A6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40" y="420328"/>
            <a:ext cx="8685324" cy="715303"/>
          </a:xfrm>
          <a:solidFill>
            <a:schemeClr val="tx1"/>
          </a:solidFill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Barriers to team development </a:t>
            </a:r>
            <a:r>
              <a:rPr lang="en-CA" sz="2000" dirty="0">
                <a:solidFill>
                  <a:srgbClr val="C00000"/>
                </a:solidFill>
                <a:latin typeface="Trebuchet MS" panose="020B0603020202020204" pitchFamily="34" charset="0"/>
              </a:rPr>
              <a:t>(Kerzner)</a:t>
            </a:r>
            <a:endParaRPr lang="en-CA" sz="3600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A4DDD-0946-4313-9FA2-5DBCDA170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668" y="1499741"/>
            <a:ext cx="10823844" cy="385851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Differing priorities/ interests/ opinions of team members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Role conflicts </a:t>
            </a:r>
            <a:r>
              <a:rPr lang="en-CA" sz="2600" dirty="0">
                <a:latin typeface="Trebuchet MS" panose="020B0603020202020204" pitchFamily="34" charset="0"/>
              </a:rPr>
              <a:t>(ambiguity – who does what?)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Unclear project objectives </a:t>
            </a:r>
            <a:r>
              <a:rPr lang="en-CA" sz="2600" dirty="0">
                <a:latin typeface="Trebuchet MS" panose="020B0603020202020204" pitchFamily="34" charset="0"/>
              </a:rPr>
              <a:t>(leads to conflict, power struggles)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Dynamic project environments </a:t>
            </a:r>
            <a:r>
              <a:rPr lang="en-CA" sz="2600" dirty="0">
                <a:latin typeface="Trebuchet MS" panose="020B0603020202020204" pitchFamily="34" charset="0"/>
              </a:rPr>
              <a:t>(project changes too much)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Competition over team leadership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Lack of team definition/ structure </a:t>
            </a:r>
            <a:r>
              <a:rPr lang="en-CA" sz="2600" dirty="0">
                <a:latin typeface="Trebuchet MS" panose="020B0603020202020204" pitchFamily="34" charset="0"/>
              </a:rPr>
              <a:t>(especially if project is supported by several departments that aren’t coordinating well)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98986-4972-4C5B-9594-8ADD30372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17" y="5515897"/>
            <a:ext cx="3141406" cy="130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87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5C63A-9CB9-4BF0-8554-20E7BF0A6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991" y="338110"/>
            <a:ext cx="8582086" cy="738525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Barriers to team development </a:t>
            </a:r>
            <a:r>
              <a:rPr lang="en-CA" sz="2000" dirty="0">
                <a:solidFill>
                  <a:srgbClr val="C00000"/>
                </a:solidFill>
                <a:latin typeface="Trebuchet MS" panose="020B0603020202020204" pitchFamily="34" charset="0"/>
              </a:rPr>
              <a:t>(Kerzner)</a:t>
            </a:r>
            <a:endParaRPr lang="en-CA" sz="3600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A4DDD-0946-4313-9FA2-5DBCDA170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347" y="1246611"/>
            <a:ext cx="11203306" cy="45948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Project personnel selection (e.g., functional manager &amp; project manager have different choices for personnel)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Credibility of project leader </a:t>
            </a:r>
            <a:r>
              <a:rPr lang="en-CA" sz="2600" dirty="0">
                <a:latin typeface="Trebuchet MS" panose="020B0603020202020204" pitchFamily="34" charset="0"/>
              </a:rPr>
              <a:t>(poor managerial skills, poor technical judgements, lack of experience)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Communication problems </a:t>
            </a:r>
            <a:r>
              <a:rPr lang="en-CA" sz="2600" dirty="0">
                <a:latin typeface="Trebuchet MS" panose="020B0603020202020204" pitchFamily="34" charset="0"/>
              </a:rPr>
              <a:t>(from a variety of sources – e.g., intra-team, team vs PM, PM vs sponsor, PM vs other managers,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Lack of senior management support </a:t>
            </a:r>
            <a:r>
              <a:rPr lang="en-CA" sz="2600" dirty="0">
                <a:latin typeface="Trebuchet MS" panose="020B0603020202020204" pitchFamily="34" charset="0"/>
              </a:rPr>
              <a:t>(e.g., distracted or disinterested after project launches)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Lack of team member commitment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600" dirty="0"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E170A-4804-415F-AE61-5A1B2C537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68" y="5611389"/>
            <a:ext cx="3027073" cy="116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04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9B4B7-8C6B-449E-BB07-D630309FF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92" y="502920"/>
            <a:ext cx="3429001" cy="1524336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Assess team effectiveness using GRPI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AEB4E-D051-4356-871A-29BDF10491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23858" y="2190003"/>
            <a:ext cx="4065271" cy="4578858"/>
          </a:xfrm>
        </p:spPr>
        <p:txBody>
          <a:bodyPr/>
          <a:lstStyle/>
          <a:p>
            <a:r>
              <a:rPr lang="en-CA" dirty="0">
                <a:latin typeface="Trebuchet MS" panose="020B0603020202020204" pitchFamily="34" charset="0"/>
              </a:rPr>
              <a:t>GRPI is a team assessment tool with four components:</a:t>
            </a:r>
          </a:p>
          <a:p>
            <a:pPr marL="1074420" lvl="1" indent="-457200"/>
            <a:r>
              <a:rPr lang="en-CA" dirty="0">
                <a:latin typeface="Trebuchet MS" panose="020B0603020202020204" pitchFamily="34" charset="0"/>
              </a:rPr>
              <a:t>Goals</a:t>
            </a:r>
          </a:p>
          <a:p>
            <a:pPr marL="1074420" lvl="1" indent="-457200"/>
            <a:r>
              <a:rPr lang="en-CA" dirty="0">
                <a:latin typeface="Trebuchet MS" panose="020B0603020202020204" pitchFamily="34" charset="0"/>
              </a:rPr>
              <a:t>Roles</a:t>
            </a:r>
          </a:p>
          <a:p>
            <a:pPr marL="1074420" lvl="1" indent="-457200"/>
            <a:r>
              <a:rPr lang="en-CA" dirty="0">
                <a:latin typeface="Trebuchet MS" panose="020B0603020202020204" pitchFamily="34" charset="0"/>
              </a:rPr>
              <a:t>Processes</a:t>
            </a:r>
          </a:p>
          <a:p>
            <a:pPr marL="1074420" lvl="1" indent="-457200"/>
            <a:r>
              <a:rPr lang="en-CA" dirty="0">
                <a:latin typeface="Trebuchet MS" panose="020B0603020202020204" pitchFamily="34" charset="0"/>
              </a:rPr>
              <a:t>Interpersonal Relationships</a:t>
            </a:r>
          </a:p>
          <a:p>
            <a:endParaRPr lang="en-CA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9E5A6E8-D2ED-4FEA-A626-B05B1C65D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5" y="29496"/>
            <a:ext cx="7827917" cy="676886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2797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BD99-B6FD-43B8-9E53-0B9EBE4E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8435" y="147906"/>
            <a:ext cx="3908755" cy="1555164"/>
          </a:xfrm>
        </p:spPr>
        <p:txBody>
          <a:bodyPr/>
          <a:lstStyle/>
          <a:p>
            <a:r>
              <a:rPr lang="en-US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GRPI: Where does the team stand?</a:t>
            </a:r>
            <a:endParaRPr lang="en-CA" sz="3600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3F1FF-C2D8-4276-B5F8-AB1BE98DC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98435" y="2198824"/>
            <a:ext cx="3908755" cy="2784348"/>
          </a:xfrm>
        </p:spPr>
        <p:txBody>
          <a:bodyPr/>
          <a:lstStyle/>
          <a:p>
            <a:r>
              <a:rPr lang="en-CA" dirty="0"/>
              <a:t>Team members can complete a GRPI assessment using a survey approach, or it could be facilitated in a team meeting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E2FADA0-E69A-4191-B90B-9F702F1CA7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9"/>
          <a:stretch/>
        </p:blipFill>
        <p:spPr bwMode="auto">
          <a:xfrm>
            <a:off x="0" y="216487"/>
            <a:ext cx="7806690" cy="6572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3380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7668-0CC1-4E9D-BF12-36D142D31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958" y="542673"/>
            <a:ext cx="9434832" cy="943502"/>
          </a:xfrm>
        </p:spPr>
        <p:txBody>
          <a:bodyPr/>
          <a:lstStyle/>
          <a:p>
            <a:r>
              <a:rPr lang="en-US" altLang="en-US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Informal Roles that Undermine Project execution </a:t>
            </a:r>
            <a:r>
              <a:rPr lang="en-US" altLang="en-US" sz="2000" dirty="0">
                <a:solidFill>
                  <a:srgbClr val="C00000"/>
                </a:solidFill>
                <a:latin typeface="Trebuchet MS" panose="020B0603020202020204" pitchFamily="34" charset="0"/>
              </a:rPr>
              <a:t>(Kerzner)</a:t>
            </a:r>
            <a:endParaRPr lang="en-CA" sz="3600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4435BF-66E6-4DD3-9EEE-08857618ECBC}"/>
              </a:ext>
            </a:extLst>
          </p:cNvPr>
          <p:cNvSpPr txBox="1"/>
          <p:nvPr/>
        </p:nvSpPr>
        <p:spPr>
          <a:xfrm>
            <a:off x="262890" y="1611630"/>
            <a:ext cx="1192911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5000"/>
              </a:lnSpc>
              <a:spcBef>
                <a:spcPct val="25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rgbClr val="C00000"/>
                </a:solidFill>
                <a:latin typeface="Trebuchet MS" panose="020B0603020202020204" pitchFamily="34" charset="0"/>
              </a:rPr>
              <a:t>The Aggressor: </a:t>
            </a:r>
            <a:r>
              <a:rPr lang="en-US" altLang="en-US" sz="2200" dirty="0">
                <a:solidFill>
                  <a:schemeClr val="bg1"/>
                </a:solidFill>
                <a:latin typeface="Trebuchet MS" panose="020B0603020202020204" pitchFamily="34" charset="0"/>
              </a:rPr>
              <a:t>Critical of everything, deflates status &amp; ego of others</a:t>
            </a:r>
          </a:p>
          <a:p>
            <a:pPr marL="342900" indent="-342900">
              <a:lnSpc>
                <a:spcPct val="85000"/>
              </a:lnSpc>
              <a:spcBef>
                <a:spcPct val="25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C00000"/>
                </a:solidFill>
                <a:latin typeface="Trebuchet MS" panose="020B0603020202020204" pitchFamily="34" charset="0"/>
              </a:rPr>
              <a:t>The Dominator: </a:t>
            </a:r>
            <a:r>
              <a:rPr lang="en-US" altLang="en-US" sz="2200" dirty="0">
                <a:solidFill>
                  <a:schemeClr val="bg1"/>
                </a:solidFill>
                <a:latin typeface="Trebuchet MS" panose="020B0603020202020204" pitchFamily="34" charset="0"/>
              </a:rPr>
              <a:t>Tries to take over, knows everything about everything, manipulative, will challenge your leadership</a:t>
            </a:r>
          </a:p>
          <a:p>
            <a:pPr marL="342900" indent="-342900">
              <a:lnSpc>
                <a:spcPct val="85000"/>
              </a:lnSpc>
              <a:spcBef>
                <a:spcPct val="25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C00000"/>
                </a:solidFill>
                <a:latin typeface="Trebuchet MS" panose="020B0603020202020204" pitchFamily="34" charset="0"/>
              </a:rPr>
              <a:t>Devil’s Advocate: </a:t>
            </a:r>
            <a:r>
              <a:rPr lang="en-US" altLang="en-US" sz="2200" dirty="0">
                <a:solidFill>
                  <a:schemeClr val="bg1"/>
                </a:solidFill>
                <a:latin typeface="Trebuchet MS" panose="020B0603020202020204" pitchFamily="34" charset="0"/>
              </a:rPr>
              <a:t>Finds fault everywhere, refuses to become a believer unless threatened</a:t>
            </a:r>
          </a:p>
          <a:p>
            <a:pPr marL="342900" indent="-342900">
              <a:lnSpc>
                <a:spcPct val="85000"/>
              </a:lnSpc>
              <a:spcBef>
                <a:spcPct val="25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C00000"/>
                </a:solidFill>
                <a:latin typeface="Trebuchet MS" panose="020B0603020202020204" pitchFamily="34" charset="0"/>
              </a:rPr>
              <a:t>Topic Jumper: </a:t>
            </a:r>
            <a:r>
              <a:rPr lang="en-US" altLang="en-US" sz="2200" dirty="0">
                <a:solidFill>
                  <a:schemeClr val="bg1"/>
                </a:solidFill>
                <a:latin typeface="Trebuchet MS" panose="020B0603020202020204" pitchFamily="34" charset="0"/>
              </a:rPr>
              <a:t>Must be the first with a new idea/approach, cannot focus on issues for long unless it is his/hers</a:t>
            </a:r>
          </a:p>
          <a:p>
            <a:pPr marL="342900" indent="-342900">
              <a:lnSpc>
                <a:spcPct val="85000"/>
              </a:lnSpc>
              <a:spcBef>
                <a:spcPct val="25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C00000"/>
                </a:solidFill>
                <a:latin typeface="Trebuchet MS" panose="020B0603020202020204" pitchFamily="34" charset="0"/>
              </a:rPr>
              <a:t>Recognition Seeker: </a:t>
            </a:r>
            <a:r>
              <a:rPr lang="en-US" altLang="en-US" sz="2200" dirty="0">
                <a:solidFill>
                  <a:schemeClr val="bg1"/>
                </a:solidFill>
                <a:latin typeface="Trebuchet MS" panose="020B0603020202020204" pitchFamily="34" charset="0"/>
              </a:rPr>
              <a:t>Always argues in favor of his/her own ideas, status conscious, likes to hear himself/herself speak, often boasts rather than providing meaningful information</a:t>
            </a:r>
          </a:p>
          <a:p>
            <a:pPr marL="342900" indent="-342900">
              <a:lnSpc>
                <a:spcPct val="85000"/>
              </a:lnSpc>
              <a:spcBef>
                <a:spcPct val="25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C00000"/>
                </a:solidFill>
                <a:latin typeface="Trebuchet MS" panose="020B0603020202020204" pitchFamily="34" charset="0"/>
              </a:rPr>
              <a:t>The Withdrawer: </a:t>
            </a:r>
            <a:r>
              <a:rPr lang="en-US" altLang="en-US" sz="2200" dirty="0">
                <a:solidFill>
                  <a:schemeClr val="bg1"/>
                </a:solidFill>
                <a:latin typeface="Trebuchet MS" panose="020B0603020202020204" pitchFamily="34" charset="0"/>
              </a:rPr>
              <a:t>Afraid of criticism, withholds info &amp; participation, may be shy</a:t>
            </a:r>
          </a:p>
          <a:p>
            <a:pPr marL="342900" indent="-342900">
              <a:lnSpc>
                <a:spcPct val="85000"/>
              </a:lnSpc>
              <a:spcBef>
                <a:spcPct val="25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C00000"/>
                </a:solidFill>
                <a:latin typeface="Trebuchet MS" panose="020B0603020202020204" pitchFamily="34" charset="0"/>
              </a:rPr>
              <a:t>The Blocker: </a:t>
            </a:r>
            <a:r>
              <a:rPr lang="en-US" altLang="en-US" sz="2200" dirty="0">
                <a:solidFill>
                  <a:schemeClr val="bg1"/>
                </a:solidFill>
                <a:latin typeface="Trebuchet MS" panose="020B0603020202020204" pitchFamily="34" charset="0"/>
              </a:rPr>
              <a:t>Critical, rejects views of others, provides irrelevant examples &amp; personal experiences</a:t>
            </a:r>
            <a:endParaRPr lang="en-CA" sz="2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2716E5-E7FF-4430-907C-2E6344B77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8" y="71588"/>
            <a:ext cx="2388399" cy="121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49786"/>
      </p:ext>
    </p:extLst>
  </p:cSld>
  <p:clrMapOvr>
    <a:masterClrMapping/>
  </p:clrMapOvr>
</p:sld>
</file>

<file path=ppt/theme/theme1.xml><?xml version="1.0" encoding="utf-8"?>
<a:theme xmlns:a="http://schemas.openxmlformats.org/drawingml/2006/main" name="fanshawe2014ppt_16x10">
  <a:themeElements>
    <a:clrScheme name="Custom 1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C00000"/>
      </a:accent1>
      <a:accent2>
        <a:srgbClr val="FF0000"/>
      </a:accent2>
      <a:accent3>
        <a:srgbClr val="FF3300"/>
      </a:accent3>
      <a:accent4>
        <a:srgbClr val="CC3300"/>
      </a:accent4>
      <a:accent5>
        <a:srgbClr val="934B21"/>
      </a:accent5>
      <a:accent6>
        <a:srgbClr val="C69B7D"/>
      </a:accent6>
      <a:hlink>
        <a:srgbClr val="CC9900"/>
      </a:hlink>
      <a:folHlink>
        <a:srgbClr val="6600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nshawe_ppt_16x10.potx" id="{A35F1B66-D064-4252-83D2-E2C2EF4FFAA9}" vid="{2009612D-D17B-4F67-9BB4-47206A92A8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2025</TotalTime>
  <Words>2202</Words>
  <Application>Microsoft Office PowerPoint</Application>
  <PresentationFormat>Widescreen</PresentationFormat>
  <Paragraphs>257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Trebuchet MS</vt:lpstr>
      <vt:lpstr>fanshawe2014ppt_16x10</vt:lpstr>
      <vt:lpstr>MGMT-6064 PROJECT LEADERSHIP  AND MANAGEMENT </vt:lpstr>
      <vt:lpstr>Objectives</vt:lpstr>
      <vt:lpstr>team building as an ongoing process (kerzner)</vt:lpstr>
      <vt:lpstr>PowerPoint Presentation</vt:lpstr>
      <vt:lpstr>Barriers to team development (Kerzner)</vt:lpstr>
      <vt:lpstr>Barriers to team development (Kerzner)</vt:lpstr>
      <vt:lpstr>Assess team effectiveness using GRPI</vt:lpstr>
      <vt:lpstr>GRPI: Where does the team stand?</vt:lpstr>
      <vt:lpstr>Informal Roles that Undermine Project execution (Kerzner)</vt:lpstr>
      <vt:lpstr>Informal Roles that Support Project execution (Kerzner)</vt:lpstr>
      <vt:lpstr>Conflict management strategies (Thomas &amp; Kilmann)</vt:lpstr>
      <vt:lpstr>MATCH THE CONFLICT MANAGEMENT STRATEGIES</vt:lpstr>
      <vt:lpstr>PowerPoint Presentation</vt:lpstr>
      <vt:lpstr>Conflict management: forcing</vt:lpstr>
      <vt:lpstr>Conflict management: collaborating</vt:lpstr>
      <vt:lpstr>Conflict management: compromising</vt:lpstr>
      <vt:lpstr>Conflict management: avoiding</vt:lpstr>
      <vt:lpstr>Conflict management: accommodating</vt:lpstr>
      <vt:lpstr>De Bono’s ‘Six hats’ problem solving approach   (video)</vt:lpstr>
      <vt:lpstr>Dealing with ‘difficult’ team members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 Newton</dc:creator>
  <cp:lastModifiedBy>Christine Newton</cp:lastModifiedBy>
  <cp:revision>221</cp:revision>
  <dcterms:created xsi:type="dcterms:W3CDTF">2018-09-06T22:09:34Z</dcterms:created>
  <dcterms:modified xsi:type="dcterms:W3CDTF">2023-08-17T03:03:02Z</dcterms:modified>
</cp:coreProperties>
</file>